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handoutMasterIdLst>
    <p:handoutMasterId r:id="rId19"/>
  </p:handoutMasterIdLst>
  <p:sldIdLst>
    <p:sldId id="345" r:id="rId5"/>
    <p:sldId id="338" r:id="rId6"/>
    <p:sldId id="3562" r:id="rId7"/>
    <p:sldId id="3561" r:id="rId8"/>
    <p:sldId id="354" r:id="rId9"/>
    <p:sldId id="3515" r:id="rId10"/>
    <p:sldId id="3556" r:id="rId11"/>
    <p:sldId id="3323" r:id="rId12"/>
    <p:sldId id="3502" r:id="rId13"/>
    <p:sldId id="3465" r:id="rId14"/>
    <p:sldId id="373" r:id="rId15"/>
    <p:sldId id="374" r:id="rId16"/>
    <p:sldId id="35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2144"/>
    <a:srgbClr val="85216C"/>
    <a:srgbClr val="3F223F"/>
    <a:srgbClr val="80364C"/>
    <a:srgbClr val="36166D"/>
    <a:srgbClr val="6D448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1CA613-8100-489F-99CF-2F0176860E2B}" v="21" dt="2022-03-15T16:06:47.5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6" autoAdjust="0"/>
    <p:restoredTop sz="73561" autoAdjust="0"/>
  </p:normalViewPr>
  <p:slideViewPr>
    <p:cSldViewPr snapToGrid="0" snapToObjects="1">
      <p:cViewPr varScale="1">
        <p:scale>
          <a:sx n="84" d="100"/>
          <a:sy n="84" d="100"/>
        </p:scale>
        <p:origin x="1296" y="78"/>
      </p:cViewPr>
      <p:guideLst/>
    </p:cSldViewPr>
  </p:slideViewPr>
  <p:notesTextViewPr>
    <p:cViewPr>
      <p:scale>
        <a:sx n="1" d="1"/>
        <a:sy n="1" d="1"/>
      </p:scale>
      <p:origin x="0" y="0"/>
    </p:cViewPr>
  </p:notesTextViewPr>
  <p:sorterViewPr>
    <p:cViewPr>
      <p:scale>
        <a:sx n="100" d="100"/>
        <a:sy n="100" d="100"/>
      </p:scale>
      <p:origin x="0" y="-216"/>
    </p:cViewPr>
  </p:sorterViewPr>
  <p:notesViewPr>
    <p:cSldViewPr snapToGrid="0" snapToObject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https://brokerdealer-my.sharepoint.com/personal/collin_martin_cetera_com/Documents/Desktop/DESKTOP_CM/Portfolio%20Construction/CMA%20Stats/SP500%20Drawdown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b="1">
                <a:solidFill>
                  <a:sysClr val="windowText" lastClr="000000"/>
                </a:solidFill>
                <a:latin typeface="Arial" panose="020B0604020202020204" pitchFamily="34" charset="0"/>
                <a:cs typeface="Arial" panose="020B0604020202020204" pitchFamily="34" charset="0"/>
              </a:rPr>
              <a:t>S&amp;P 500: Avg. Daily Trading Range</a:t>
            </a:r>
          </a:p>
        </c:rich>
      </c:tx>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spPr>
            <a:solidFill>
              <a:srgbClr val="36166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 2'!$G$12:$G$20</c:f>
              <c:strCache>
                <c:ptCount val="9"/>
                <c:pt idx="0">
                  <c:v>Q1-2020</c:v>
                </c:pt>
                <c:pt idx="1">
                  <c:v>Q2-2020</c:v>
                </c:pt>
                <c:pt idx="2">
                  <c:v>Q3-2020</c:v>
                </c:pt>
                <c:pt idx="3">
                  <c:v>Q4-2020</c:v>
                </c:pt>
                <c:pt idx="4">
                  <c:v>Q1-2021</c:v>
                </c:pt>
                <c:pt idx="5">
                  <c:v>Q2-2021</c:v>
                </c:pt>
                <c:pt idx="6">
                  <c:v>Q3-2021</c:v>
                </c:pt>
                <c:pt idx="7">
                  <c:v>Q4-2021</c:v>
                </c:pt>
                <c:pt idx="8">
                  <c:v>Q1-2022</c:v>
                </c:pt>
              </c:strCache>
            </c:strRef>
          </c:cat>
          <c:val>
            <c:numRef>
              <c:f>'Charts 2'!$H$12:$H$20</c:f>
              <c:numCache>
                <c:formatCode>0.00%</c:formatCode>
                <c:ptCount val="9"/>
                <c:pt idx="0">
                  <c:v>2.5794041336983972E-2</c:v>
                </c:pt>
                <c:pt idx="1">
                  <c:v>1.900908122407545E-2</c:v>
                </c:pt>
                <c:pt idx="2">
                  <c:v>1.3072137476759019E-2</c:v>
                </c:pt>
                <c:pt idx="3">
                  <c:v>1.1537143863857964E-2</c:v>
                </c:pt>
                <c:pt idx="4">
                  <c:v>1.2832074682384616E-2</c:v>
                </c:pt>
                <c:pt idx="5">
                  <c:v>7.7000000000000002E-3</c:v>
                </c:pt>
                <c:pt idx="6">
                  <c:v>8.0999999999999996E-3</c:v>
                </c:pt>
                <c:pt idx="7">
                  <c:v>1.04E-2</c:v>
                </c:pt>
                <c:pt idx="8">
                  <c:v>1.9800000000000002E-2</c:v>
                </c:pt>
              </c:numCache>
            </c:numRef>
          </c:val>
          <c:extLst>
            <c:ext xmlns:c16="http://schemas.microsoft.com/office/drawing/2014/chart" uri="{C3380CC4-5D6E-409C-BE32-E72D297353CC}">
              <c16:uniqueId val="{00000000-3629-42C3-A386-87C9637FEFC4}"/>
            </c:ext>
          </c:extLst>
        </c:ser>
        <c:dLbls>
          <c:showLegendKey val="0"/>
          <c:showVal val="0"/>
          <c:showCatName val="0"/>
          <c:showSerName val="0"/>
          <c:showPercent val="0"/>
          <c:showBubbleSize val="0"/>
        </c:dLbls>
        <c:gapWidth val="100"/>
        <c:overlap val="-27"/>
        <c:axId val="2058654591"/>
        <c:axId val="2058640863"/>
      </c:barChart>
      <c:catAx>
        <c:axId val="20586545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8640863"/>
        <c:crosses val="autoZero"/>
        <c:auto val="1"/>
        <c:lblAlgn val="ctr"/>
        <c:lblOffset val="100"/>
        <c:noMultiLvlLbl val="0"/>
      </c:catAx>
      <c:valAx>
        <c:axId val="2058640863"/>
        <c:scaling>
          <c:orientation val="minMax"/>
        </c:scaling>
        <c:delete val="0"/>
        <c:axPos val="l"/>
        <c:numFmt formatCode="0.00%"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865459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C812E2-A023-4FD0-A790-9DD0AC45A9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6DDBAE4-243C-4B2B-A302-4F40ED107A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D902215-F2C5-4D55-BD2F-2A69F33FBCEF}" type="datetimeFigureOut">
              <a:rPr lang="en-US" smtClean="0"/>
              <a:t>3/17/2022</a:t>
            </a:fld>
            <a:endParaRPr lang="en-US"/>
          </a:p>
        </p:txBody>
      </p:sp>
      <p:sp>
        <p:nvSpPr>
          <p:cNvPr id="4" name="Footer Placeholder 3">
            <a:extLst>
              <a:ext uri="{FF2B5EF4-FFF2-40B4-BE49-F238E27FC236}">
                <a16:creationId xmlns:a16="http://schemas.microsoft.com/office/drawing/2014/main" id="{20216918-5E10-48C0-B5C9-FA3C819C22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51EF78E-AA7B-40BE-993A-38A968CAF38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DF80D2-0FFA-4CF3-9498-8C092975E5C7}" type="slidenum">
              <a:rPr lang="en-US" smtClean="0"/>
              <a:t>‹#›</a:t>
            </a:fld>
            <a:endParaRPr lang="en-US"/>
          </a:p>
        </p:txBody>
      </p:sp>
    </p:spTree>
    <p:extLst>
      <p:ext uri="{BB962C8B-B14F-4D97-AF65-F5344CB8AC3E}">
        <p14:creationId xmlns:p14="http://schemas.microsoft.com/office/powerpoint/2010/main" val="2601793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90C456-0D16-3643-A9F8-D127E358194B}" type="datetimeFigureOut">
              <a:rPr lang="en-US" smtClean="0"/>
              <a:t>3/17/2022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74A0C-450D-8246-9972-015807C468CC}" type="slidenum">
              <a:rPr lang="en-US" smtClean="0"/>
              <a:t>‹#›</a:t>
            </a:fld>
            <a:endParaRPr lang="en-US"/>
          </a:p>
        </p:txBody>
      </p:sp>
    </p:spTree>
    <p:extLst>
      <p:ext uri="{BB962C8B-B14F-4D97-AF65-F5344CB8AC3E}">
        <p14:creationId xmlns:p14="http://schemas.microsoft.com/office/powerpoint/2010/main" val="101878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a:t>
            </a:r>
          </a:p>
        </p:txBody>
      </p:sp>
      <p:sp>
        <p:nvSpPr>
          <p:cNvPr id="4" name="Slide Number Placeholder 3"/>
          <p:cNvSpPr>
            <a:spLocks noGrp="1"/>
          </p:cNvSpPr>
          <p:nvPr>
            <p:ph type="sldNum" sz="quarter" idx="5"/>
          </p:nvPr>
        </p:nvSpPr>
        <p:spPr/>
        <p:txBody>
          <a:bodyPr/>
          <a:lstStyle/>
          <a:p>
            <a:fld id="{67774A0C-450D-8246-9972-015807C468CC}" type="slidenum">
              <a:rPr lang="en-US" smtClean="0"/>
              <a:t>1</a:t>
            </a:fld>
            <a:endParaRPr lang="en-US"/>
          </a:p>
        </p:txBody>
      </p:sp>
    </p:spTree>
    <p:extLst>
      <p:ext uri="{BB962C8B-B14F-4D97-AF65-F5344CB8AC3E}">
        <p14:creationId xmlns:p14="http://schemas.microsoft.com/office/powerpoint/2010/main" val="299065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Fed will be a major influence on markets as it starts to withdraw stimulus by raising short-term rates and stopping its long-term bond purchases. The pace at which it does this and how it telegraphs this to markets will be important. The Fed continues to be cautious, but with inflation risks growing there could be a time when the Fed must act quicker and more decisively than investors are prepared. We will continue to watch the data and listen to what Fed officials are saying for clues.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global economy will be coming off a volatile couple of years. 2020 was a year of massive declines in GDP and 2021 was a year of strong growth rates driven by the recovery. 2022 will likely be more in line with historical GDP growth rates. First quarter real GDP growth might be negative, but we don’t expect a recession, or two consecutive quarters of negative GDP growth. We also continue to watch policy makers closely as it is possible to get more stimulus and that would change projections.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With the stock market correction, valuations, or P/E multiples, are better and earnings are projected to be healthy this year. This could be a good backdrop for stocks as local economies, especially larger cities fully reopen from COVID restrictions. We continue to expect value-oriented stocks and the service-oriented sectors to resume their rebound.</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credit cycle is possibly in early mid-cycle which is good for corporate bonds. Default rates are expected to be very low this year and modest amounts of inflation can help high yield issuers. However, with more credit risk comes more market volatility, so we recommend sticking to long-term risk and return objectives when adding credit to the portfolio. Equity volatility should remain elevated this year, so balancing that out with high quality bonds is still prudent. Being underweight duration but still having duration may be a good plan of action. As yields rise, there could be opportunities to add more duration to portfolios.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count on your financial professional to help you stay on track and keep your sights on your long-term goals.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10</a:t>
            </a:fld>
            <a:endParaRPr lang="en-US" dirty="0"/>
          </a:p>
        </p:txBody>
      </p:sp>
    </p:spTree>
    <p:extLst>
      <p:ext uri="{BB962C8B-B14F-4D97-AF65-F5344CB8AC3E}">
        <p14:creationId xmlns:p14="http://schemas.microsoft.com/office/powerpoint/2010/main" val="1777765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7774A0C-450D-8246-9972-015807C468CC}" type="slidenum">
              <a:rPr lang="en-US" smtClean="0"/>
              <a:t>11</a:t>
            </a:fld>
            <a:endParaRPr lang="en-US"/>
          </a:p>
        </p:txBody>
      </p:sp>
    </p:spTree>
    <p:extLst>
      <p:ext uri="{BB962C8B-B14F-4D97-AF65-F5344CB8AC3E}">
        <p14:creationId xmlns:p14="http://schemas.microsoft.com/office/powerpoint/2010/main" val="248146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13</a:t>
            </a:fld>
            <a:endParaRPr lang="en-US"/>
          </a:p>
        </p:txBody>
      </p:sp>
    </p:spTree>
    <p:extLst>
      <p:ext uri="{BB962C8B-B14F-4D97-AF65-F5344CB8AC3E}">
        <p14:creationId xmlns:p14="http://schemas.microsoft.com/office/powerpoint/2010/main" val="235775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we get started we wanted to point out that in </a:t>
            </a:r>
            <a:r>
              <a:rPr lang="en-US" sz="1200" kern="1200" dirty="0">
                <a:solidFill>
                  <a:schemeClr val="tx1"/>
                </a:solidFill>
                <a:effectLst/>
                <a:latin typeface="+mn-lt"/>
                <a:ea typeface="+mn-ea"/>
                <a:cs typeface="+mn-cs"/>
              </a:rPr>
              <a:t>parts of this outlook we will focus on the economic and market implications of the Russian invasion of Ukraine. The human toll of this humanitarian crisis is high and cannot be discounted. We believe however, that it is our job to focus on the impact this crisis has on global markets and set aside our emotions in the commentary. Our hearts go out to those impacted from this war, including those here at home with loved ones in Ukraine, you are in our thoughts and prayers. We hope the war ends soon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with that, let’s jump in. We see 3 major themes for 2022.</a:t>
            </a:r>
          </a:p>
        </p:txBody>
      </p:sp>
      <p:sp>
        <p:nvSpPr>
          <p:cNvPr id="4" name="Slide Number Placeholder 3"/>
          <p:cNvSpPr>
            <a:spLocks noGrp="1"/>
          </p:cNvSpPr>
          <p:nvPr>
            <p:ph type="sldNum" sz="quarter" idx="5"/>
          </p:nvPr>
        </p:nvSpPr>
        <p:spPr/>
        <p:txBody>
          <a:bodyPr/>
          <a:lstStyle/>
          <a:p>
            <a:fld id="{67774A0C-450D-8246-9972-015807C468CC}" type="slidenum">
              <a:rPr lang="en-US" smtClean="0"/>
              <a:t>2</a:t>
            </a:fld>
            <a:endParaRPr lang="en-US"/>
          </a:p>
        </p:txBody>
      </p:sp>
    </p:spTree>
    <p:extLst>
      <p:ext uri="{BB962C8B-B14F-4D97-AF65-F5344CB8AC3E}">
        <p14:creationId xmlns:p14="http://schemas.microsoft.com/office/powerpoint/2010/main" val="697133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had been expecting volatility for over a year and it finally arrived in the first quarter. While we didn’t predict a war in Ukraine, we thought valuations in both bonds and stocks were relatively high and the Federal Reserve (Fed) had potential to raise interest rates and stop its bond buying program faster than investors expected. We can see from this chart volatility did pick up in first quarter. The average daily trading range had averaged around 1% last year and so far this year it has been double that. You can see it wasn’t quite as volatile as the first quarter of 2020, it has picked up a lot.</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3</a:t>
            </a:fld>
            <a:endParaRPr lang="en-US" dirty="0"/>
          </a:p>
        </p:txBody>
      </p:sp>
    </p:spTree>
    <p:extLst>
      <p:ext uri="{BB962C8B-B14F-4D97-AF65-F5344CB8AC3E}">
        <p14:creationId xmlns:p14="http://schemas.microsoft.com/office/powerpoint/2010/main" val="3127480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of this volatility is related to inflation, which is running red hot right now. The consumer price index or CPI was 7.9% in February.  This is a 40-year high.</a:t>
            </a:r>
          </a:p>
        </p:txBody>
      </p:sp>
      <p:sp>
        <p:nvSpPr>
          <p:cNvPr id="4" name="Slide Number Placeholder 3"/>
          <p:cNvSpPr>
            <a:spLocks noGrp="1"/>
          </p:cNvSpPr>
          <p:nvPr>
            <p:ph type="sldNum" sz="quarter" idx="5"/>
          </p:nvPr>
        </p:nvSpPr>
        <p:spPr/>
        <p:txBody>
          <a:bodyPr/>
          <a:lstStyle/>
          <a:p>
            <a:fld id="{67774A0C-450D-8246-9972-015807C468CC}" type="slidenum">
              <a:rPr lang="en-US" smtClean="0"/>
              <a:t>4</a:t>
            </a:fld>
            <a:endParaRPr lang="en-US" dirty="0"/>
          </a:p>
        </p:txBody>
      </p:sp>
    </p:spTree>
    <p:extLst>
      <p:ext uri="{BB962C8B-B14F-4D97-AF65-F5344CB8AC3E}">
        <p14:creationId xmlns:p14="http://schemas.microsoft.com/office/powerpoint/2010/main" val="310791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inflation has a lot to do with the Ukraine war and subsequent sanctions which impacted energy prices and particularly oil prices.  High oil prices impact more than just driving to work. Goods are shipped and become more expensive, so high gas prices impacts the majority of things we buy, including food. We hope that this inflation shock is temporary as other oil producing countries make up for the lost Russian production.  However, there are other things causing inflation. Wage inflation is not as temporary, and we are seeing a tight labor market where employers have to compete for labor.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Companies offered signing bonuses to restaurant workers and other service industries to compete. When extended unemployment benefits rolled off in the fall, there was a spike in labor force participation, but the gap between the number of job openings and the number of unemployed workers remained at all-time highs. For many reasons, including COVID worries, childcare issues, and early retirement, workers dropped out of the work force and did not return. This shortage was already becoming an issue before the pandemic started. The number of jobs exceeded those looking for work even then. The pandemic only exacerbated the problem as seen here. There are currently 4.75 million more job openings in the U.S. than unemployed individuals looking for work.</a:t>
            </a:r>
          </a:p>
          <a:p>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5</a:t>
            </a:fld>
            <a:endParaRPr lang="en-US" dirty="0"/>
          </a:p>
        </p:txBody>
      </p:sp>
    </p:spTree>
    <p:extLst>
      <p:ext uri="{BB962C8B-B14F-4D97-AF65-F5344CB8AC3E}">
        <p14:creationId xmlns:p14="http://schemas.microsoft.com/office/powerpoint/2010/main" val="3560986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S&amp;P 500 started 2022 only two hundred points away from 5,000, but with all the uncertainty around Omicron and then the Russian invasion of Ukraine, the index was down to just two hundred points above 4,000 by mid-March, representing a decline of approximately 13% from the early January record high. A lot of the pullback was led by growth sectors that did well coming out of the pandemic, while value-oriented sectors fared much better. Smaller capitalization stocks still fell in tandem with their larger counterparts though. Developed international and emerging markets also declined, seemingly in line with U.S. large cap stocks. The path down wasn’t smooth - valuations were elevated entering 2022 and we had been expecting volatility since the second half of last year.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silver lining in this stock market correction is that valuations are now better. While earnings have been great, investors had been bidding up the price to buy into stocks and thus their future earnings streams. At year end, the S&amp;P 500 had a trailing price-to-earnings ratio of 25.2. This was in the 92</a:t>
            </a:r>
            <a:r>
              <a:rPr lang="en-US" sz="1200" kern="1200" baseline="30000" dirty="0">
                <a:solidFill>
                  <a:schemeClr val="tx1"/>
                </a:solidFill>
                <a:effectLst/>
                <a:latin typeface="+mn-lt"/>
                <a:ea typeface="+mn-ea"/>
                <a:cs typeface="+mn-cs"/>
              </a:rPr>
              <a:t>nd</a:t>
            </a:r>
            <a:r>
              <a:rPr lang="en-US" sz="1200" kern="1200" dirty="0">
                <a:solidFill>
                  <a:schemeClr val="tx1"/>
                </a:solidFill>
                <a:effectLst/>
                <a:latin typeface="+mn-lt"/>
                <a:ea typeface="+mn-ea"/>
                <a:cs typeface="+mn-cs"/>
              </a:rPr>
              <a:t> percentile over the last 15-years and had only been higher 8% of the time. As of February 28, the S&amp;P 500 P/E ratio was 21.3 and in the 88 percentile. Still high relative to recent history but closer to the 15-year average of 18.5. Valuations in midcap and small cap are looking attractive from a historical perspective. These valuations are well below their average and in single digit percentiles. You can see the fall in forward P/E ratios in this chart. These are based on the future 12-month earnings rather than the past 12 months we have been discussing. Regardless what metric you prefer, valuations are getting better. International markets are also below their long-term averages.</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774A0C-450D-8246-9972-015807C468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2363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Volatility isn’t limited to stocks either. Bond markets have also been volatile although volatility looks different in bond markets. The yield on the 10-year Treasury bond started 2022 around 1.5% and climbed to over 2.1% as the Fed got the clarity it was looking for to start removing accommodation. The war in Ukraine spooked investors and the flight to safety bid up bond prices and lowered yields back down to around 1.7%. Bond prices move inversely to bond yields.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Yields don’t move evenly along the yield curve. If we look at Treasury bonds with different maturities and durations, like 3 months, 2 years, 5 years, 10 years and 30 years their yields don’t move up or down in unison. Here you can see the sharp move up in 2-year yields and this jump has not been matched by longer maturity bonds.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774A0C-450D-8246-9972-015807C468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3888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With the Fed making its intentions to raise short-term interest rates the shorter maturity bonds move up in yields and thus down in price. Longer maturity bonds are less impacted by these actions by the Fed and more influenced by long-term growth prospects and inflation. The Fed tries to control the long end of this curve by buying and selling bonds it owns, but its influence is not as direct. As such, the spread between the 2-year Treasury and 10-year Treasury has been contracting over the past year. Around a year ago it was around 1.60% and by mid-March the spread was under 0.30%. When this spread inverts, and the 2-year yield is greater than the 10-year yield, this can signal a recession is coming. Investors view this as long-term growth prospects are less than short-term growth prospects. </a:t>
            </a: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8</a:t>
            </a:fld>
            <a:endParaRPr lang="en-US" dirty="0"/>
          </a:p>
        </p:txBody>
      </p:sp>
    </p:spTree>
    <p:extLst>
      <p:ext uri="{BB962C8B-B14F-4D97-AF65-F5344CB8AC3E}">
        <p14:creationId xmlns:p14="http://schemas.microsoft.com/office/powerpoint/2010/main" val="2132340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Moving down the credit spectrum and into corporate bonds, investors can get more yield for taking on additional credit risk of default and downgrades. Yields of investment grade corporate bonds have also risen. The effective yield has gone from under 2% last summer to close to 3.5% currently on ICE </a:t>
            </a:r>
            <a:r>
              <a:rPr lang="en-US" sz="1200" kern="1200" dirty="0" err="1">
                <a:solidFill>
                  <a:schemeClr val="tx1"/>
                </a:solidFill>
                <a:effectLst/>
                <a:latin typeface="+mn-lt"/>
                <a:ea typeface="+mn-ea"/>
                <a:cs typeface="+mn-cs"/>
              </a:rPr>
              <a:t>BofA</a:t>
            </a:r>
            <a:r>
              <a:rPr lang="en-US" sz="1200" kern="1200" dirty="0">
                <a:solidFill>
                  <a:schemeClr val="tx1"/>
                </a:solidFill>
                <a:effectLst/>
                <a:latin typeface="+mn-lt"/>
                <a:ea typeface="+mn-ea"/>
                <a:cs typeface="+mn-cs"/>
              </a:rPr>
              <a:t> US Corporate Index, an index traced by the Federal Reserve Bank of St. Louis. Likewise, the effective yield on the ICE </a:t>
            </a:r>
            <a:r>
              <a:rPr lang="en-US" sz="1200" kern="1200" dirty="0" err="1">
                <a:solidFill>
                  <a:schemeClr val="tx1"/>
                </a:solidFill>
                <a:effectLst/>
                <a:latin typeface="+mn-lt"/>
                <a:ea typeface="+mn-ea"/>
                <a:cs typeface="+mn-cs"/>
              </a:rPr>
              <a:t>BofA</a:t>
            </a:r>
            <a:r>
              <a:rPr lang="en-US" sz="1200" kern="1200" dirty="0">
                <a:solidFill>
                  <a:schemeClr val="tx1"/>
                </a:solidFill>
                <a:effectLst/>
                <a:latin typeface="+mn-lt"/>
                <a:ea typeface="+mn-ea"/>
                <a:cs typeface="+mn-cs"/>
              </a:rPr>
              <a:t> US High yield index climbed from under 4% last summer to close to 6% right now. The more credit risk investors take the more correlated to equities the bonds become. The good news is that default rates are supposed to be very low this year and modest amounts of inflation can be good for corporate bond issuers as they can raise profit margins and their debt becomes worth less in real terms. Inflation makes debt more manageable because the debt is not inflation adjusted. Fundamentals are good for corporate credit.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With this backdrop in the bond market we like diversification across the yield curve and across different credit qualities. Overall, we recommend being underweight benchmark duration and limiting exposure to what the Federal Reserve has been buying and could possibly be selling in the future. The Fed has been buying predominantly long dated Treasury bonds and mortgage back securities. If the Fed stops buying these bonds, the demand for the bonds may fall, driving rates higher. We like corporate bond fundamentals including high yield bonds, but we limit exposure to the highest yielding bonds as they offer less diversification from equities. When constructing a bond portfolio, you advisor can help you build a portfolio that suites your specific goals and objectives.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7774A0C-450D-8246-9972-015807C468CC}" type="slidenum">
              <a:rPr lang="en-US" smtClean="0"/>
              <a:t>9</a:t>
            </a:fld>
            <a:endParaRPr lang="en-US" dirty="0"/>
          </a:p>
        </p:txBody>
      </p:sp>
    </p:spTree>
    <p:extLst>
      <p:ext uri="{BB962C8B-B14F-4D97-AF65-F5344CB8AC3E}">
        <p14:creationId xmlns:p14="http://schemas.microsoft.com/office/powerpoint/2010/main" val="322975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C743371-1ABB-7044-B06F-1A9538D5513F}"/>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A picture containing drawing, food&#10;&#10;Description automatically generated">
            <a:extLst>
              <a:ext uri="{FF2B5EF4-FFF2-40B4-BE49-F238E27FC236}">
                <a16:creationId xmlns:a16="http://schemas.microsoft.com/office/drawing/2014/main" id="{F0BC1820-C8FE-9044-99A8-2ECE813A17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pic>
        <p:nvPicPr>
          <p:cNvPr id="29" name="Picture 28">
            <a:extLst>
              <a:ext uri="{FF2B5EF4-FFF2-40B4-BE49-F238E27FC236}">
                <a16:creationId xmlns:a16="http://schemas.microsoft.com/office/drawing/2014/main" id="{A76AC2F5-CD26-3C45-A309-B5829089E2CB}"/>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sp>
        <p:nvSpPr>
          <p:cNvPr id="13" name="Title 1">
            <a:extLst>
              <a:ext uri="{FF2B5EF4-FFF2-40B4-BE49-F238E27FC236}">
                <a16:creationId xmlns:a16="http://schemas.microsoft.com/office/drawing/2014/main" id="{A98DB242-6947-394A-AE03-F305716281EB}"/>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871482B8-6D44-CC46-A451-7815AF2B15AA}"/>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5" name="Picture 4">
            <a:extLst>
              <a:ext uri="{FF2B5EF4-FFF2-40B4-BE49-F238E27FC236}">
                <a16:creationId xmlns:a16="http://schemas.microsoft.com/office/drawing/2014/main" id="{E35F867B-0B9F-344D-AFD7-3029DBB5C1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1502830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A8B2E-DDBE-5541-8C8C-09DE2269B6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AEA987-47D5-1148-A1A1-4452C8D5B0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3BB58B-E357-E043-AFBE-5ED69EDE92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BC8ED0-0F7B-6E4A-8CB0-28A4F980D3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C24B9D-E4BB-C64A-BC58-255C8BEE7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146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87EB-49C9-454E-AFEA-FE8C4F809F1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62190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9600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656D-D058-DC41-9130-0044A26E9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E67AAE-E7E6-3F46-A96F-6EFA45223E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E2EEE1F-30C3-7540-A612-3588A2656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895324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09DF44-DB0D-5141-AF5F-34A44015AD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C97D0C-2DB3-1448-AFAD-D5023C7C82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421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1E3B-0567-EF45-AD46-7DBC7D4FA68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214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8A21DC5-E6D4-CB4D-8AEB-D6F30561791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picture containing drawing, food&#10;&#10;Description automatically generated">
            <a:extLst>
              <a:ext uri="{FF2B5EF4-FFF2-40B4-BE49-F238E27FC236}">
                <a16:creationId xmlns:a16="http://schemas.microsoft.com/office/drawing/2014/main" id="{1F0CB975-ED9A-1A42-A441-3C9B6E05AAF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5488" y="864747"/>
            <a:ext cx="1792526" cy="525134"/>
          </a:xfrm>
          <a:prstGeom prst="rect">
            <a:avLst/>
          </a:prstGeom>
        </p:spPr>
      </p:pic>
      <p:sp>
        <p:nvSpPr>
          <p:cNvPr id="15" name="Title 1">
            <a:extLst>
              <a:ext uri="{FF2B5EF4-FFF2-40B4-BE49-F238E27FC236}">
                <a16:creationId xmlns:a16="http://schemas.microsoft.com/office/drawing/2014/main" id="{AB1B716D-962A-3149-BD93-D350C6AFE030}"/>
              </a:ext>
            </a:extLst>
          </p:cNvPr>
          <p:cNvSpPr>
            <a:spLocks noGrp="1"/>
          </p:cNvSpPr>
          <p:nvPr>
            <p:ph type="title" hasCustomPrompt="1"/>
          </p:nvPr>
        </p:nvSpPr>
        <p:spPr>
          <a:xfrm>
            <a:off x="805488" y="3025768"/>
            <a:ext cx="8056532" cy="769658"/>
          </a:xfrm>
        </p:spPr>
        <p:txBody>
          <a:bodyPr>
            <a:noAutofit/>
          </a:bodyPr>
          <a:lstStyle>
            <a:lvl1pPr>
              <a:defRPr sz="6000">
                <a:solidFill>
                  <a:srgbClr val="36166D"/>
                </a:solidFill>
              </a:defRPr>
            </a:lvl1pPr>
          </a:lstStyle>
          <a:p>
            <a:r>
              <a:rPr lang="en-US" dirty="0"/>
              <a:t>Presentation Title</a:t>
            </a:r>
          </a:p>
        </p:txBody>
      </p:sp>
      <p:sp>
        <p:nvSpPr>
          <p:cNvPr id="16" name="Text Placeholder 16">
            <a:extLst>
              <a:ext uri="{FF2B5EF4-FFF2-40B4-BE49-F238E27FC236}">
                <a16:creationId xmlns:a16="http://schemas.microsoft.com/office/drawing/2014/main" id="{6928CA84-3A43-2F44-B741-46524B6DEAE0}"/>
              </a:ext>
            </a:extLst>
          </p:cNvPr>
          <p:cNvSpPr>
            <a:spLocks noGrp="1"/>
          </p:cNvSpPr>
          <p:nvPr>
            <p:ph type="body" sz="quarter" idx="10" hasCustomPrompt="1"/>
          </p:nvPr>
        </p:nvSpPr>
        <p:spPr>
          <a:xfrm>
            <a:off x="805488" y="3852600"/>
            <a:ext cx="8056532" cy="563049"/>
          </a:xfrm>
        </p:spPr>
        <p:txBody>
          <a:bodyPr>
            <a:normAutofit/>
          </a:bodyPr>
          <a:lstStyle>
            <a:lvl1pPr marL="0" indent="0" algn="l">
              <a:buNone/>
              <a:defRPr sz="2400" b="0">
                <a:solidFill>
                  <a:srgbClr val="85216C"/>
                </a:solidFill>
              </a:defRPr>
            </a:lvl1pPr>
          </a:lstStyle>
          <a:p>
            <a:pPr lvl="0"/>
            <a:r>
              <a:rPr lang="en-US" dirty="0"/>
              <a:t>Presentation Subtitle  |  Date</a:t>
            </a:r>
          </a:p>
        </p:txBody>
      </p:sp>
      <p:pic>
        <p:nvPicPr>
          <p:cNvPr id="13" name="Picture 12">
            <a:extLst>
              <a:ext uri="{FF2B5EF4-FFF2-40B4-BE49-F238E27FC236}">
                <a16:creationId xmlns:a16="http://schemas.microsoft.com/office/drawing/2014/main" id="{BFF43A79-3484-0843-915E-FF3CF4F539AF}"/>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8775928" y="-114300"/>
            <a:ext cx="2552700" cy="7086600"/>
          </a:xfrm>
          <a:prstGeom prst="rect">
            <a:avLst/>
          </a:prstGeom>
        </p:spPr>
      </p:pic>
      <p:pic>
        <p:nvPicPr>
          <p:cNvPr id="8" name="Picture 7">
            <a:extLst>
              <a:ext uri="{FF2B5EF4-FFF2-40B4-BE49-F238E27FC236}">
                <a16:creationId xmlns:a16="http://schemas.microsoft.com/office/drawing/2014/main" id="{94EA7286-36E7-4A1C-B227-EDD295AD77FD}"/>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05488" y="5828153"/>
            <a:ext cx="1498600" cy="330200"/>
          </a:xfrm>
          <a:prstGeom prst="rect">
            <a:avLst/>
          </a:prstGeom>
        </p:spPr>
      </p:pic>
    </p:spTree>
    <p:extLst>
      <p:ext uri="{BB962C8B-B14F-4D97-AF65-F5344CB8AC3E}">
        <p14:creationId xmlns:p14="http://schemas.microsoft.com/office/powerpoint/2010/main" val="238858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20030F7-569C-1A43-9769-83F1F3410866}"/>
              </a:ext>
            </a:extLst>
          </p:cNvPr>
          <p:cNvSpPr>
            <a:spLocks noGrp="1"/>
          </p:cNvSpPr>
          <p:nvPr>
            <p:ph idx="1"/>
          </p:nvPr>
        </p:nvSpPr>
        <p:spPr>
          <a:xfrm>
            <a:off x="838200" y="1237766"/>
            <a:ext cx="10515600" cy="4849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814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BFCA8-E8CB-5448-8363-2DECFD732CED}"/>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910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79A2-3E94-4843-A58E-B1023EAC72CB}"/>
              </a:ext>
            </a:extLst>
          </p:cNvPr>
          <p:cNvSpPr>
            <a:spLocks noGrp="1"/>
          </p:cNvSpPr>
          <p:nvPr>
            <p:ph type="title"/>
          </p:nvPr>
        </p:nvSpPr>
        <p:spPr/>
        <p:txBody>
          <a:bodyPr/>
          <a:lstStyle>
            <a:lvl1pPr>
              <a:defRPr>
                <a:solidFill>
                  <a:srgbClr val="3E2144"/>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28D102AB-F754-1C4C-84E9-7602AB13F2D5}"/>
              </a:ext>
            </a:extLst>
          </p:cNvPr>
          <p:cNvGrpSpPr/>
          <p:nvPr userDrawn="1"/>
        </p:nvGrpSpPr>
        <p:grpSpPr>
          <a:xfrm>
            <a:off x="1002604" y="2338575"/>
            <a:ext cx="2650181" cy="2650178"/>
            <a:chOff x="1068506" y="2566225"/>
            <a:chExt cx="2650181" cy="2650178"/>
          </a:xfrm>
        </p:grpSpPr>
        <p:sp>
          <p:nvSpPr>
            <p:cNvPr id="5" name="Oval 4">
              <a:extLst>
                <a:ext uri="{FF2B5EF4-FFF2-40B4-BE49-F238E27FC236}">
                  <a16:creationId xmlns:a16="http://schemas.microsoft.com/office/drawing/2014/main" id="{B5C80BCF-6BA3-1648-BD75-72C551EC7C5D}"/>
                </a:ext>
              </a:extLst>
            </p:cNvPr>
            <p:cNvSpPr/>
            <p:nvPr/>
          </p:nvSpPr>
          <p:spPr>
            <a:xfrm>
              <a:off x="1068506" y="2566225"/>
              <a:ext cx="2650181" cy="2650178"/>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Isosceles Triangle 9">
              <a:extLst>
                <a:ext uri="{FF2B5EF4-FFF2-40B4-BE49-F238E27FC236}">
                  <a16:creationId xmlns:a16="http://schemas.microsoft.com/office/drawing/2014/main" id="{074D2E4C-8552-D942-92AD-04CEC398340D}"/>
                </a:ext>
              </a:extLst>
            </p:cNvPr>
            <p:cNvSpPr/>
            <p:nvPr/>
          </p:nvSpPr>
          <p:spPr>
            <a:xfrm>
              <a:off x="1185968" y="2822343"/>
              <a:ext cx="302915" cy="261133"/>
            </a:xfrm>
            <a:prstGeom prst="triangle">
              <a:avLst/>
            </a:prstGeom>
            <a:noFill/>
            <a:ln w="28575" cmpd="sng">
              <a:solidFill>
                <a:srgbClr val="F3B75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EEE2A755-494A-A54B-BF4D-28500E11C846}"/>
              </a:ext>
            </a:extLst>
          </p:cNvPr>
          <p:cNvGrpSpPr/>
          <p:nvPr userDrawn="1"/>
        </p:nvGrpSpPr>
        <p:grpSpPr>
          <a:xfrm>
            <a:off x="4696529" y="2192326"/>
            <a:ext cx="2650182" cy="2796428"/>
            <a:chOff x="4762431" y="2419976"/>
            <a:chExt cx="2650182" cy="2796428"/>
          </a:xfrm>
        </p:grpSpPr>
        <p:sp>
          <p:nvSpPr>
            <p:cNvPr id="9" name="Oval 8">
              <a:extLst>
                <a:ext uri="{FF2B5EF4-FFF2-40B4-BE49-F238E27FC236}">
                  <a16:creationId xmlns:a16="http://schemas.microsoft.com/office/drawing/2014/main" id="{0631EA01-5CD2-B74A-9BBE-989B04B6F069}"/>
                </a:ext>
              </a:extLst>
            </p:cNvPr>
            <p:cNvSpPr/>
            <p:nvPr/>
          </p:nvSpPr>
          <p:spPr>
            <a:xfrm>
              <a:off x="4762431" y="2566225"/>
              <a:ext cx="2650182" cy="2650179"/>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A825CE5-D93A-524D-BAF6-2FF70C4EE086}"/>
                </a:ext>
              </a:extLst>
            </p:cNvPr>
            <p:cNvSpPr/>
            <p:nvPr/>
          </p:nvSpPr>
          <p:spPr>
            <a:xfrm>
              <a:off x="6871252" y="2419976"/>
              <a:ext cx="376556" cy="376556"/>
            </a:xfrm>
            <a:prstGeom prst="ellipse">
              <a:avLst/>
            </a:prstGeom>
            <a:solidFill>
              <a:srgbClr val="3A86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9BEFF3A8-C470-534B-A013-05560B2822E5}"/>
              </a:ext>
            </a:extLst>
          </p:cNvPr>
          <p:cNvGrpSpPr/>
          <p:nvPr userDrawn="1"/>
        </p:nvGrpSpPr>
        <p:grpSpPr>
          <a:xfrm>
            <a:off x="8546319" y="2338575"/>
            <a:ext cx="2687878" cy="2687875"/>
            <a:chOff x="8612221" y="2566225"/>
            <a:chExt cx="2687878" cy="2687875"/>
          </a:xfrm>
        </p:grpSpPr>
        <p:sp>
          <p:nvSpPr>
            <p:cNvPr id="13" name="Oval 12">
              <a:extLst>
                <a:ext uri="{FF2B5EF4-FFF2-40B4-BE49-F238E27FC236}">
                  <a16:creationId xmlns:a16="http://schemas.microsoft.com/office/drawing/2014/main" id="{D3AF7983-F2E9-C243-B034-68B78AE6382E}"/>
                </a:ext>
              </a:extLst>
            </p:cNvPr>
            <p:cNvSpPr/>
            <p:nvPr/>
          </p:nvSpPr>
          <p:spPr>
            <a:xfrm>
              <a:off x="8612221" y="2566225"/>
              <a:ext cx="2687878" cy="268787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C194BB5-0810-ED4E-8499-35F5772EDE35}"/>
                </a:ext>
              </a:extLst>
            </p:cNvPr>
            <p:cNvSpPr/>
            <p:nvPr/>
          </p:nvSpPr>
          <p:spPr>
            <a:xfrm>
              <a:off x="10638682" y="4777040"/>
              <a:ext cx="359067" cy="373177"/>
            </a:xfrm>
            <a:prstGeom prst="ellipse">
              <a:avLst/>
            </a:prstGeom>
            <a:noFill/>
            <a:ln w="38100" cmpd="sng">
              <a:solidFill>
                <a:srgbClr val="85216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Text Placeholder 16">
            <a:extLst>
              <a:ext uri="{FF2B5EF4-FFF2-40B4-BE49-F238E27FC236}">
                <a16:creationId xmlns:a16="http://schemas.microsoft.com/office/drawing/2014/main" id="{67572EDA-ADCB-974D-9EEE-FE20833F6DB6}"/>
              </a:ext>
            </a:extLst>
          </p:cNvPr>
          <p:cNvSpPr>
            <a:spLocks noGrp="1"/>
          </p:cNvSpPr>
          <p:nvPr>
            <p:ph type="body" sz="quarter" idx="10"/>
          </p:nvPr>
        </p:nvSpPr>
        <p:spPr>
          <a:xfrm>
            <a:off x="1289469" y="3333448"/>
            <a:ext cx="2076450" cy="563049"/>
          </a:xfrm>
        </p:spPr>
        <p:txBody>
          <a:bodyPr/>
          <a:lstStyle>
            <a:lvl1pPr marL="0" indent="0" algn="ctr">
              <a:buNone/>
              <a:defRPr/>
            </a:lvl1pPr>
          </a:lstStyle>
          <a:p>
            <a:pPr lvl="0"/>
            <a:r>
              <a:rPr lang="en-US" dirty="0"/>
              <a:t>Click to edit Master text styles</a:t>
            </a:r>
          </a:p>
        </p:txBody>
      </p:sp>
      <p:sp>
        <p:nvSpPr>
          <p:cNvPr id="18" name="Text Placeholder 16">
            <a:extLst>
              <a:ext uri="{FF2B5EF4-FFF2-40B4-BE49-F238E27FC236}">
                <a16:creationId xmlns:a16="http://schemas.microsoft.com/office/drawing/2014/main" id="{ACE0C6E1-8EB8-8D4D-A89D-2B7FE16A940C}"/>
              </a:ext>
            </a:extLst>
          </p:cNvPr>
          <p:cNvSpPr>
            <a:spLocks noGrp="1"/>
          </p:cNvSpPr>
          <p:nvPr>
            <p:ph type="body" sz="quarter" idx="11"/>
          </p:nvPr>
        </p:nvSpPr>
        <p:spPr>
          <a:xfrm>
            <a:off x="4983395" y="3333448"/>
            <a:ext cx="2076450" cy="563049"/>
          </a:xfrm>
        </p:spPr>
        <p:txBody>
          <a:bodyPr/>
          <a:lstStyle>
            <a:lvl1pPr marL="0" indent="0" algn="ctr">
              <a:buNone/>
              <a:defRPr/>
            </a:lvl1pPr>
          </a:lstStyle>
          <a:p>
            <a:pPr lvl="0"/>
            <a:r>
              <a:rPr lang="en-US" dirty="0"/>
              <a:t>Click to edit Master text styles</a:t>
            </a:r>
          </a:p>
        </p:txBody>
      </p:sp>
      <p:sp>
        <p:nvSpPr>
          <p:cNvPr id="19" name="Text Placeholder 16">
            <a:extLst>
              <a:ext uri="{FF2B5EF4-FFF2-40B4-BE49-F238E27FC236}">
                <a16:creationId xmlns:a16="http://schemas.microsoft.com/office/drawing/2014/main" id="{F7491627-763B-5B48-B6AA-AD590A2BD4C4}"/>
              </a:ext>
            </a:extLst>
          </p:cNvPr>
          <p:cNvSpPr>
            <a:spLocks noGrp="1"/>
          </p:cNvSpPr>
          <p:nvPr>
            <p:ph type="body" sz="quarter" idx="12"/>
          </p:nvPr>
        </p:nvSpPr>
        <p:spPr>
          <a:xfrm>
            <a:off x="8852033" y="3333448"/>
            <a:ext cx="2076450" cy="563049"/>
          </a:xfrm>
        </p:spPr>
        <p:txBody>
          <a:bodyPr/>
          <a:lstStyle>
            <a:lvl1pPr marL="0" indent="0" algn="ctr">
              <a:buNone/>
              <a:defRPr/>
            </a:lvl1pPr>
          </a:lstStyle>
          <a:p>
            <a:pPr lvl="0"/>
            <a:r>
              <a:rPr lang="en-US" dirty="0"/>
              <a:t>Click to edit Master text styles</a:t>
            </a:r>
          </a:p>
        </p:txBody>
      </p:sp>
    </p:spTree>
    <p:extLst>
      <p:ext uri="{BB962C8B-B14F-4D97-AF65-F5344CB8AC3E}">
        <p14:creationId xmlns:p14="http://schemas.microsoft.com/office/powerpoint/2010/main" val="4255684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66001" y="608019"/>
            <a:ext cx="6076435" cy="6076435"/>
          </a:xfrm>
          <a:prstGeom prst="rect">
            <a:avLst/>
          </a:prstGeom>
        </p:spPr>
      </p:pic>
      <p:pic>
        <p:nvPicPr>
          <p:cNvPr id="11" name="Graphic 10">
            <a:extLst>
              <a:ext uri="{FF2B5EF4-FFF2-40B4-BE49-F238E27FC236}">
                <a16:creationId xmlns:a16="http://schemas.microsoft.com/office/drawing/2014/main" id="{A1761096-1B13-7A45-8CF8-D71629E7DCA2}"/>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81191" y="1875995"/>
            <a:ext cx="3582053" cy="3106007"/>
          </a:xfrm>
          <a:prstGeom prst="rect">
            <a:avLst/>
          </a:prstGeom>
        </p:spPr>
      </p:pic>
    </p:spTree>
    <p:extLst>
      <p:ext uri="{BB962C8B-B14F-4D97-AF65-F5344CB8AC3E}">
        <p14:creationId xmlns:p14="http://schemas.microsoft.com/office/powerpoint/2010/main" val="749894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5" name="Picture 4">
            <a:extLst>
              <a:ext uri="{FF2B5EF4-FFF2-40B4-BE49-F238E27FC236}">
                <a16:creationId xmlns:a16="http://schemas.microsoft.com/office/drawing/2014/main" id="{5C36B1FF-70DF-9B4D-AEB0-C52CF8EDB8F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611772" y="608019"/>
            <a:ext cx="6076435" cy="6076435"/>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4009178" y="4861233"/>
            <a:ext cx="1574608" cy="1506941"/>
          </a:xfrm>
          <a:prstGeom prst="rect">
            <a:avLst/>
          </a:prstGeom>
        </p:spPr>
      </p:pic>
      <p:sp>
        <p:nvSpPr>
          <p:cNvPr id="6" name="Oval 5">
            <a:extLst>
              <a:ext uri="{FF2B5EF4-FFF2-40B4-BE49-F238E27FC236}">
                <a16:creationId xmlns:a16="http://schemas.microsoft.com/office/drawing/2014/main" id="{892311B8-72F1-B64A-B82B-7FD7CA6679CA}"/>
              </a:ext>
            </a:extLst>
          </p:cNvPr>
          <p:cNvSpPr/>
          <p:nvPr userDrawn="1"/>
        </p:nvSpPr>
        <p:spPr>
          <a:xfrm>
            <a:off x="-12828" y="1080705"/>
            <a:ext cx="5029810" cy="5029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3">
            <a:extLst>
              <a:ext uri="{FF2B5EF4-FFF2-40B4-BE49-F238E27FC236}">
                <a16:creationId xmlns:a16="http://schemas.microsoft.com/office/drawing/2014/main" id="{94FF66E4-2A81-7C45-A10C-B266D8E4166D}"/>
              </a:ext>
            </a:extLst>
          </p:cNvPr>
          <p:cNvSpPr>
            <a:spLocks noGrp="1"/>
          </p:cNvSpPr>
          <p:nvPr>
            <p:ph type="pic" sz="quarter" idx="14"/>
          </p:nvPr>
        </p:nvSpPr>
        <p:spPr>
          <a:xfrm>
            <a:off x="0" y="1051677"/>
            <a:ext cx="5029810" cy="5077265"/>
          </a:xfrm>
          <a:prstGeom prst="ellipse">
            <a:avLst/>
          </a:prstGeom>
          <a:solidFill>
            <a:schemeClr val="tx1">
              <a:alpha val="5000"/>
            </a:schemeClr>
          </a:solidFill>
        </p:spPr>
        <p:txBody>
          <a:bodyPr>
            <a:normAutofit/>
          </a:bodyPr>
          <a:lstStyle>
            <a:lvl1pPr marL="0" indent="0">
              <a:buNone/>
              <a:defRPr sz="1400"/>
            </a:lvl1pPr>
          </a:lstStyle>
          <a:p>
            <a:endParaRPr lang="en-US" dirty="0"/>
          </a:p>
        </p:txBody>
      </p:sp>
    </p:spTree>
    <p:extLst>
      <p:ext uri="{BB962C8B-B14F-4D97-AF65-F5344CB8AC3E}">
        <p14:creationId xmlns:p14="http://schemas.microsoft.com/office/powerpoint/2010/main" val="959498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D25915-7C75-5546-AE43-1CF51AF8AEA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10">
            <a:extLst>
              <a:ext uri="{FF2B5EF4-FFF2-40B4-BE49-F238E27FC236}">
                <a16:creationId xmlns:a16="http://schemas.microsoft.com/office/drawing/2014/main" id="{81D67F5F-51A0-6442-B2D7-E2F307902DCA}"/>
              </a:ext>
            </a:extLst>
          </p:cNvPr>
          <p:cNvSpPr>
            <a:spLocks noGrp="1"/>
          </p:cNvSpPr>
          <p:nvPr>
            <p:ph type="body" sz="quarter" idx="13" hasCustomPrompt="1"/>
          </p:nvPr>
        </p:nvSpPr>
        <p:spPr>
          <a:xfrm>
            <a:off x="4476435" y="2968649"/>
            <a:ext cx="6356350" cy="1752600"/>
          </a:xfrm>
        </p:spPr>
        <p:txBody>
          <a:bodyPr>
            <a:normAutofit/>
          </a:bodyPr>
          <a:lstStyle>
            <a:lvl1pPr marL="0" indent="0" algn="r">
              <a:buNone/>
              <a:defRPr sz="6600" b="1" i="0">
                <a:solidFill>
                  <a:srgbClr val="36166D"/>
                </a:solidFill>
                <a:latin typeface="Perpetua" panose="02020502060401020303" pitchFamily="18" charset="77"/>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Slide Break</a:t>
            </a:r>
          </a:p>
        </p:txBody>
      </p:sp>
      <p:pic>
        <p:nvPicPr>
          <p:cNvPr id="8" name="Picture 7">
            <a:extLst>
              <a:ext uri="{FF2B5EF4-FFF2-40B4-BE49-F238E27FC236}">
                <a16:creationId xmlns:a16="http://schemas.microsoft.com/office/drawing/2014/main" id="{97F48568-692B-5549-B0D4-AFD3C3C10B0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746394" y="420914"/>
            <a:ext cx="610090" cy="6016171"/>
          </a:xfrm>
          <a:prstGeom prst="rect">
            <a:avLst/>
          </a:prstGeom>
        </p:spPr>
      </p:pic>
      <p:pic>
        <p:nvPicPr>
          <p:cNvPr id="22" name="Picture 21">
            <a:extLst>
              <a:ext uri="{FF2B5EF4-FFF2-40B4-BE49-F238E27FC236}">
                <a16:creationId xmlns:a16="http://schemas.microsoft.com/office/drawing/2014/main" id="{2947ED9B-EDD1-2746-8093-13862509EFB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rot="20828803" flipH="1" flipV="1">
            <a:off x="1004720" y="4074611"/>
            <a:ext cx="1574608" cy="1506941"/>
          </a:xfrm>
          <a:prstGeom prst="rect">
            <a:avLst/>
          </a:prstGeom>
        </p:spPr>
      </p:pic>
    </p:spTree>
    <p:extLst>
      <p:ext uri="{BB962C8B-B14F-4D97-AF65-F5344CB8AC3E}">
        <p14:creationId xmlns:p14="http://schemas.microsoft.com/office/powerpoint/2010/main" val="3129485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F937-88CD-3543-9D83-EFA25113F4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AAF460-D26E-144C-862D-EE570BA8D2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7647BB-147D-EB4E-8B92-43648E9C9E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46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4C4D9A-1113-0D41-BDE1-0A71F42CA673}"/>
              </a:ext>
            </a:extLst>
          </p:cNvPr>
          <p:cNvPicPr>
            <a:picLocks noChangeAspect="1"/>
          </p:cNvPicPr>
          <p:nvPr userDrawn="1"/>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rcRect/>
          <a:stretch/>
        </p:blipFill>
        <p:spPr>
          <a:xfrm>
            <a:off x="0" y="6240463"/>
            <a:ext cx="12191999" cy="609599"/>
          </a:xfrm>
          <a:prstGeom prst="rect">
            <a:avLst/>
          </a:prstGeom>
          <a:gradFill>
            <a:gsLst>
              <a:gs pos="0">
                <a:srgbClr val="6D4489">
                  <a:alpha val="49000"/>
                </a:srgbClr>
              </a:gs>
              <a:gs pos="50000">
                <a:srgbClr val="7030A0">
                  <a:alpha val="0"/>
                </a:srgbClr>
              </a:gs>
              <a:gs pos="100000">
                <a:srgbClr val="7030A0">
                  <a:tint val="23500"/>
                  <a:satMod val="160000"/>
                  <a:alpha val="0"/>
                </a:srgbClr>
              </a:gs>
            </a:gsLst>
            <a:lin ang="0" scaled="1"/>
          </a:gradFill>
        </p:spPr>
      </p:pic>
      <p:sp>
        <p:nvSpPr>
          <p:cNvPr id="2" name="Title Placeholder 1">
            <a:extLst>
              <a:ext uri="{FF2B5EF4-FFF2-40B4-BE49-F238E27FC236}">
                <a16:creationId xmlns:a16="http://schemas.microsoft.com/office/drawing/2014/main" id="{94100D44-DBFB-6940-A4FC-17FCC93803D7}"/>
              </a:ext>
            </a:extLst>
          </p:cNvPr>
          <p:cNvSpPr>
            <a:spLocks noGrp="1"/>
          </p:cNvSpPr>
          <p:nvPr>
            <p:ph type="title"/>
          </p:nvPr>
        </p:nvSpPr>
        <p:spPr>
          <a:xfrm>
            <a:off x="838200" y="365125"/>
            <a:ext cx="10515600" cy="5827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5F0E85E-BBC2-8544-B7C9-F8D6BDE76388}"/>
              </a:ext>
            </a:extLst>
          </p:cNvPr>
          <p:cNvSpPr>
            <a:spLocks noGrp="1"/>
          </p:cNvSpPr>
          <p:nvPr>
            <p:ph type="body" idx="1"/>
          </p:nvPr>
        </p:nvSpPr>
        <p:spPr>
          <a:xfrm>
            <a:off x="838200" y="1326995"/>
            <a:ext cx="10515600" cy="48499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9" name="Picture 18" descr="A close up of a logo&#10;&#10;Description automatically generated">
            <a:extLst>
              <a:ext uri="{FF2B5EF4-FFF2-40B4-BE49-F238E27FC236}">
                <a16:creationId xmlns:a16="http://schemas.microsoft.com/office/drawing/2014/main" id="{DBD6857B-ED2A-384E-A059-9941655B2574}"/>
              </a:ext>
            </a:extLst>
          </p:cNvPr>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838200" y="6321287"/>
            <a:ext cx="1495980" cy="431938"/>
          </a:xfrm>
          <a:prstGeom prst="rect">
            <a:avLst/>
          </a:prstGeom>
        </p:spPr>
      </p:pic>
      <p:pic>
        <p:nvPicPr>
          <p:cNvPr id="4" name="Picture 3">
            <a:extLst>
              <a:ext uri="{FF2B5EF4-FFF2-40B4-BE49-F238E27FC236}">
                <a16:creationId xmlns:a16="http://schemas.microsoft.com/office/drawing/2014/main" id="{67F92848-7665-E544-A80D-832A9C332A6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9855200" y="6391004"/>
            <a:ext cx="1498600" cy="330200"/>
          </a:xfrm>
          <a:prstGeom prst="rect">
            <a:avLst/>
          </a:prstGeom>
        </p:spPr>
      </p:pic>
    </p:spTree>
    <p:extLst>
      <p:ext uri="{BB962C8B-B14F-4D97-AF65-F5344CB8AC3E}">
        <p14:creationId xmlns:p14="http://schemas.microsoft.com/office/powerpoint/2010/main" val="322941816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61" r:id="rId4"/>
    <p:sldLayoutId id="2147483666" r:id="rId5"/>
    <p:sldLayoutId id="2147483663" r:id="rId6"/>
    <p:sldLayoutId id="2147483665" r:id="rId7"/>
    <p:sldLayoutId id="2147483667" r:id="rId8"/>
    <p:sldLayoutId id="2147483652" r:id="rId9"/>
    <p:sldLayoutId id="2147483653" r:id="rId10"/>
    <p:sldLayoutId id="2147483654" r:id="rId11"/>
    <p:sldLayoutId id="2147483655" r:id="rId12"/>
    <p:sldLayoutId id="2147483657" r:id="rId13"/>
    <p:sldLayoutId id="2147483659" r:id="rId14"/>
    <p:sldLayoutId id="2147483660" r:id="rId15"/>
  </p:sldLayoutIdLst>
  <p:hf sldNum="0" hdr="0" ftr="0" dt="0"/>
  <p:txStyles>
    <p:titleStyle>
      <a:lvl1pPr algn="l" defTabSz="914400" rtl="0" eaLnBrk="1" latinLnBrk="0" hangingPunct="1">
        <a:lnSpc>
          <a:spcPct val="90000"/>
        </a:lnSpc>
        <a:spcBef>
          <a:spcPct val="0"/>
        </a:spcBef>
        <a:buNone/>
        <a:defRPr sz="3200" b="1" i="0" kern="1200">
          <a:solidFill>
            <a:srgbClr val="3E2144"/>
          </a:solidFill>
          <a:latin typeface="Perpetua" panose="02020502060401020303" pitchFamily="18"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b="1" i="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9.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20.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image" Target="../media/image21.e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image" Target="../media/image22.e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6.vml"/><Relationship Id="rId5" Type="http://schemas.openxmlformats.org/officeDocument/2006/relationships/image" Target="../media/image23.e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89C3-1D1B-BC4D-9008-24162BFA3BEB}"/>
              </a:ext>
            </a:extLst>
          </p:cNvPr>
          <p:cNvSpPr>
            <a:spLocks noGrp="1"/>
          </p:cNvSpPr>
          <p:nvPr>
            <p:ph type="title"/>
          </p:nvPr>
        </p:nvSpPr>
        <p:spPr>
          <a:xfrm>
            <a:off x="805488" y="2141838"/>
            <a:ext cx="8749992" cy="769658"/>
          </a:xfrm>
        </p:spPr>
        <p:txBody>
          <a:bodyPr/>
          <a:lstStyle/>
          <a:p>
            <a:r>
              <a:rPr lang="en-US" sz="4800" dirty="0"/>
              <a:t>2022 Second Quarter Outlook</a:t>
            </a:r>
          </a:p>
        </p:txBody>
      </p:sp>
      <p:sp>
        <p:nvSpPr>
          <p:cNvPr id="4" name="TextBox 3">
            <a:extLst>
              <a:ext uri="{FF2B5EF4-FFF2-40B4-BE49-F238E27FC236}">
                <a16:creationId xmlns:a16="http://schemas.microsoft.com/office/drawing/2014/main" id="{35C5A480-C0E3-4FD2-82DD-9A9E8CF905C2}"/>
              </a:ext>
            </a:extLst>
          </p:cNvPr>
          <p:cNvSpPr txBox="1"/>
          <p:nvPr/>
        </p:nvSpPr>
        <p:spPr>
          <a:xfrm>
            <a:off x="772937" y="3757625"/>
            <a:ext cx="7094381" cy="1169551"/>
          </a:xfrm>
          <a:prstGeom prst="rect">
            <a:avLst/>
          </a:prstGeom>
          <a:noFill/>
        </p:spPr>
        <p:txBody>
          <a:bodyPr wrap="square" rtlCol="0">
            <a:spAutoFit/>
          </a:bodyPr>
          <a:lstStyle/>
          <a:p>
            <a:r>
              <a:rPr lang="en-US" sz="1400" spc="300" dirty="0">
                <a:latin typeface="Arial" panose="020B0604020202020204" pitchFamily="34" charset="0"/>
                <a:ea typeface="Roboto" panose="02000000000000000000" pitchFamily="2" charset="0"/>
                <a:cs typeface="Arial" panose="020B0604020202020204" pitchFamily="34" charset="0"/>
              </a:rPr>
              <a:t>--Rep Name</a:t>
            </a:r>
          </a:p>
          <a:p>
            <a:r>
              <a:rPr lang="en-US" sz="1400" spc="300" dirty="0">
                <a:latin typeface="Arial" panose="020B0604020202020204" pitchFamily="34" charset="0"/>
                <a:ea typeface="Roboto" panose="02000000000000000000" pitchFamily="2" charset="0"/>
                <a:cs typeface="Arial" panose="020B0604020202020204" pitchFamily="34" charset="0"/>
              </a:rPr>
              <a:t>--Firm-Approved Title</a:t>
            </a:r>
          </a:p>
          <a:p>
            <a:r>
              <a:rPr lang="en-US" sz="1400" spc="300" dirty="0">
                <a:latin typeface="Arial" panose="020B0604020202020204" pitchFamily="34" charset="0"/>
                <a:ea typeface="Roboto" panose="02000000000000000000" pitchFamily="2" charset="0"/>
                <a:cs typeface="Arial" panose="020B0604020202020204" pitchFamily="34" charset="0"/>
              </a:rPr>
              <a:t>--Registered Branch Address</a:t>
            </a:r>
          </a:p>
          <a:p>
            <a:r>
              <a:rPr lang="en-US" sz="1400" spc="300" dirty="0">
                <a:latin typeface="Arial" panose="020B0604020202020204" pitchFamily="34" charset="0"/>
                <a:ea typeface="Roboto" panose="02000000000000000000" pitchFamily="2" charset="0"/>
                <a:cs typeface="Arial" panose="020B0604020202020204" pitchFamily="34" charset="0"/>
              </a:rPr>
              <a:t>--Approved Email and/or Registered Phone</a:t>
            </a:r>
          </a:p>
          <a:p>
            <a:r>
              <a:rPr lang="en-US" sz="1400" spc="300" dirty="0">
                <a:latin typeface="Arial" panose="020B0604020202020204" pitchFamily="34" charset="0"/>
                <a:ea typeface="Roboto" panose="02000000000000000000" pitchFamily="2" charset="0"/>
                <a:cs typeface="Arial" panose="020B0604020202020204" pitchFamily="34" charset="0"/>
              </a:rPr>
              <a:t>--Securities Disclosure </a:t>
            </a:r>
          </a:p>
        </p:txBody>
      </p:sp>
      <p:sp>
        <p:nvSpPr>
          <p:cNvPr id="5" name="TextBox 4">
            <a:extLst>
              <a:ext uri="{FF2B5EF4-FFF2-40B4-BE49-F238E27FC236}">
                <a16:creationId xmlns:a16="http://schemas.microsoft.com/office/drawing/2014/main" id="{C7F44C41-90DC-4590-A18D-03FD07781747}"/>
              </a:ext>
            </a:extLst>
          </p:cNvPr>
          <p:cNvSpPr txBox="1"/>
          <p:nvPr/>
        </p:nvSpPr>
        <p:spPr>
          <a:xfrm>
            <a:off x="3445914" y="5303579"/>
            <a:ext cx="2300130" cy="738664"/>
          </a:xfrm>
          <a:prstGeom prst="rect">
            <a:avLst/>
          </a:prstGeom>
          <a:noFill/>
          <a:ln w="12700">
            <a:solidFill>
              <a:srgbClr val="FF0000"/>
            </a:solidFill>
          </a:ln>
        </p:spPr>
        <p:txBody>
          <a:bodyPr wrap="square" rtlCol="0">
            <a:spAutoFit/>
          </a:bodyPr>
          <a:lstStyle/>
          <a:p>
            <a:r>
              <a:rPr lang="en-US" sz="1400" dirty="0">
                <a:latin typeface="Arial" panose="020B0604020202020204" pitchFamily="34" charset="0"/>
                <a:ea typeface="Roboto" panose="02000000000000000000" pitchFamily="2" charset="0"/>
                <a:cs typeface="Arial" panose="020B0604020202020204" pitchFamily="34" charset="0"/>
              </a:rPr>
              <a:t>Enter all information above and submit to Ad Review for final approval</a:t>
            </a:r>
          </a:p>
        </p:txBody>
      </p:sp>
      <p:sp>
        <p:nvSpPr>
          <p:cNvPr id="7" name="Text Placeholder 6">
            <a:extLst>
              <a:ext uri="{FF2B5EF4-FFF2-40B4-BE49-F238E27FC236}">
                <a16:creationId xmlns:a16="http://schemas.microsoft.com/office/drawing/2014/main" id="{2C4D2616-3578-4EFD-8B91-C797D14FD141}"/>
              </a:ext>
            </a:extLst>
          </p:cNvPr>
          <p:cNvSpPr>
            <a:spLocks noGrp="1"/>
          </p:cNvSpPr>
          <p:nvPr>
            <p:ph type="body" sz="quarter" idx="10"/>
          </p:nvPr>
        </p:nvSpPr>
        <p:spPr>
          <a:xfrm>
            <a:off x="672138" y="3053036"/>
            <a:ext cx="8056532" cy="563049"/>
          </a:xfrm>
        </p:spPr>
        <p:txBody>
          <a:bodyPr/>
          <a:lstStyle/>
          <a:p>
            <a:r>
              <a:rPr lang="en-US" dirty="0"/>
              <a:t>Volatility Springs Higher | </a:t>
            </a:r>
            <a:r>
              <a:rPr lang="en-US" u="sng" dirty="0"/>
              <a:t>Enter Date</a:t>
            </a:r>
          </a:p>
        </p:txBody>
      </p:sp>
    </p:spTree>
    <p:extLst>
      <p:ext uri="{BB962C8B-B14F-4D97-AF65-F5344CB8AC3E}">
        <p14:creationId xmlns:p14="http://schemas.microsoft.com/office/powerpoint/2010/main" val="3696880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44537D-7484-49F6-B35B-014DFE6C1CE6}"/>
              </a:ext>
            </a:extLst>
          </p:cNvPr>
          <p:cNvSpPr txBox="1"/>
          <p:nvPr/>
        </p:nvSpPr>
        <p:spPr>
          <a:xfrm>
            <a:off x="2329840" y="900169"/>
            <a:ext cx="6939420" cy="1169551"/>
          </a:xfrm>
          <a:prstGeom prst="rect">
            <a:avLst/>
          </a:prstGeom>
          <a:noFill/>
        </p:spPr>
        <p:txBody>
          <a:bodyPr wrap="square" rtlCol="0">
            <a:spAutoFit/>
          </a:bodyPr>
          <a:lstStyle/>
          <a:p>
            <a:pPr algn="ctr"/>
            <a:r>
              <a:rPr lang="en-US" sz="7000" b="1" dirty="0">
                <a:solidFill>
                  <a:srgbClr val="85216C"/>
                </a:solidFill>
              </a:rPr>
              <a:t>Thank You </a:t>
            </a:r>
          </a:p>
        </p:txBody>
      </p:sp>
    </p:spTree>
    <p:extLst>
      <p:ext uri="{BB962C8B-B14F-4D97-AF65-F5344CB8AC3E}">
        <p14:creationId xmlns:p14="http://schemas.microsoft.com/office/powerpoint/2010/main" val="3492884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7F3A-C448-4393-9DB2-E62454BB6004}"/>
              </a:ext>
            </a:extLst>
          </p:cNvPr>
          <p:cNvSpPr>
            <a:spLocks noGrp="1"/>
          </p:cNvSpPr>
          <p:nvPr>
            <p:ph type="title"/>
          </p:nvPr>
        </p:nvSpPr>
        <p:spPr/>
        <p:txBody>
          <a:bodyPr/>
          <a:lstStyle/>
          <a:p>
            <a:r>
              <a:rPr lang="en-US" dirty="0"/>
              <a:t>Disclosures</a:t>
            </a:r>
          </a:p>
        </p:txBody>
      </p:sp>
      <p:sp>
        <p:nvSpPr>
          <p:cNvPr id="3" name="Content Placeholder 2">
            <a:extLst>
              <a:ext uri="{FF2B5EF4-FFF2-40B4-BE49-F238E27FC236}">
                <a16:creationId xmlns:a16="http://schemas.microsoft.com/office/drawing/2014/main" id="{0E7AE61D-C93E-444D-8C97-6B83ED7FE5F6}"/>
              </a:ext>
            </a:extLst>
          </p:cNvPr>
          <p:cNvSpPr>
            <a:spLocks noGrp="1"/>
          </p:cNvSpPr>
          <p:nvPr>
            <p:ph idx="1"/>
          </p:nvPr>
        </p:nvSpPr>
        <p:spPr>
          <a:xfrm>
            <a:off x="438412" y="839244"/>
            <a:ext cx="11292316" cy="5313199"/>
          </a:xfrm>
        </p:spPr>
        <p:txBody>
          <a:bodyPr>
            <a:normAutofit lnSpcReduction="10000"/>
          </a:bodyPr>
          <a:lstStyle/>
          <a:p>
            <a:pPr marL="0" indent="0" algn="just">
              <a:lnSpc>
                <a:spcPct val="100000"/>
              </a:lnSpc>
              <a:spcBef>
                <a:spcPts val="0"/>
              </a:spcBef>
              <a:buNone/>
            </a:pPr>
            <a:r>
              <a:rPr lang="en-US" altLang="en-US" sz="1400" dirty="0"/>
              <a:t>About Cetera® Investment Management</a:t>
            </a:r>
          </a:p>
          <a:p>
            <a:pPr marL="0" indent="0" algn="just">
              <a:lnSpc>
                <a:spcPct val="100000"/>
              </a:lnSpc>
              <a:spcBef>
                <a:spcPts val="0"/>
              </a:spcBef>
              <a:buNone/>
            </a:pPr>
            <a:r>
              <a:rPr lang="en-US" altLang="en-US" sz="1500" b="0" dirty="0"/>
              <a:t>Cetera Investment Management LLC is an SEC registered investment adviser owned by Cetera Financial Group®. Cetera Investment Management provides market perspectives, portfolio guidance, model management, and other investment advice to its affiliated broker-dealers, dually registered broker-dealers and registered investment advisers.</a:t>
            </a:r>
          </a:p>
          <a:p>
            <a:pPr marL="0" indent="0" algn="just">
              <a:lnSpc>
                <a:spcPct val="100000"/>
              </a:lnSpc>
              <a:spcBef>
                <a:spcPts val="0"/>
              </a:spcBef>
              <a:buNone/>
            </a:pPr>
            <a:endParaRPr lang="en-US" altLang="en-US" sz="1500" dirty="0"/>
          </a:p>
          <a:p>
            <a:pPr marL="0" indent="0" algn="just">
              <a:lnSpc>
                <a:spcPct val="100000"/>
              </a:lnSpc>
              <a:spcBef>
                <a:spcPts val="0"/>
              </a:spcBef>
              <a:buNone/>
            </a:pPr>
            <a:r>
              <a:rPr lang="en-US" altLang="en-US" sz="1500" dirty="0"/>
              <a:t>About Cetera Financial Group</a:t>
            </a:r>
          </a:p>
          <a:p>
            <a:pPr marL="0" indent="0" algn="just">
              <a:spcBef>
                <a:spcPts val="0"/>
              </a:spcBef>
              <a:buNone/>
            </a:pPr>
            <a:r>
              <a:rPr lang="en-US" altLang="en-US" sz="1500" b="0" dirty="0"/>
              <a:t>“Cetera Financial Group” refers to the network of independent retail firms encompassing, among others, Cetera Advisors LLC, Cetera Advisor Networks LLC, Cetera Investment Services LLC (marketed as Cetera Financial Institutions or Cetera Investors), Cetera Financial Specialists LLC, and First Allied Securities, Inc. All firms are members FINRA / SIPC. Located at 655 W. Broadway, 11th Floor, San Diego, CA  92101.</a:t>
            </a:r>
          </a:p>
          <a:p>
            <a:pPr marL="0" indent="0" algn="just">
              <a:spcBef>
                <a:spcPts val="0"/>
              </a:spcBef>
              <a:buNone/>
            </a:pPr>
            <a:endParaRPr lang="en-US" altLang="en-US" sz="1500" b="0" dirty="0"/>
          </a:p>
          <a:p>
            <a:pPr marL="0" indent="0" algn="just">
              <a:spcBef>
                <a:spcPts val="0"/>
              </a:spcBef>
              <a:buNone/>
            </a:pPr>
            <a:r>
              <a:rPr lang="en-US" altLang="en-US" sz="1500" b="0" dirty="0"/>
              <a:t>Individuals affiliated with Cetera firms are either Registered Representatives who offer only brokerage services and receive transaction-based compensation (commissions), Investment Adviser Representatives who offer only investment advisory services and receive fees based on assets, or both Registered Representatives and Investment Adviser Representatives, who can offer both types of services.</a:t>
            </a:r>
          </a:p>
          <a:p>
            <a:pPr marL="0" indent="0" algn="just">
              <a:spcBef>
                <a:spcPts val="0"/>
              </a:spcBef>
              <a:buNone/>
            </a:pPr>
            <a:endParaRPr lang="en-US" altLang="en-US" sz="1500" b="0" dirty="0"/>
          </a:p>
          <a:p>
            <a:pPr marL="0" indent="0" algn="just">
              <a:buNone/>
            </a:pPr>
            <a:r>
              <a:rPr lang="en-US" sz="1500" b="0" dirty="0"/>
              <a:t>The material contained in this document was authored by and is the property of Cetera Investment Management LLC. Cetera Investment Management provides investment management and advisory services to a number of programs sponsored by affiliated and non-affiliated registered investment advisers. Your registered representative or investment adviser representative is not registered with Cetera Investment Management and did not take part in the creation of this material. He or she may not be able to offer Cetera Investment Management portfolio management services.</a:t>
            </a:r>
          </a:p>
          <a:p>
            <a:pPr marL="0" indent="0" algn="just">
              <a:buNone/>
            </a:pPr>
            <a:r>
              <a:rPr lang="en-US" sz="1500" b="0" dirty="0"/>
              <a:t>Nothing in this presentation should be construed as offering or disseminating specific investment, tax, or legal advice to any individual without the benefit of direct and specific consultation with an investment adviser representative authorized to offer Cetera Investment Management services. Information contained herein shall not constitute an offer or a solicitation of any services. Past performance is not a guarantee of future results.</a:t>
            </a:r>
          </a:p>
          <a:p>
            <a:pPr marL="0" indent="0">
              <a:spcBef>
                <a:spcPts val="0"/>
              </a:spcBef>
              <a:buNone/>
            </a:pPr>
            <a:endParaRPr lang="en-US" altLang="en-US" sz="1400" b="0" dirty="0"/>
          </a:p>
        </p:txBody>
      </p:sp>
    </p:spTree>
    <p:extLst>
      <p:ext uri="{BB962C8B-B14F-4D97-AF65-F5344CB8AC3E}">
        <p14:creationId xmlns:p14="http://schemas.microsoft.com/office/powerpoint/2010/main" val="1822928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7F3A-C448-4393-9DB2-E62454BB6004}"/>
              </a:ext>
            </a:extLst>
          </p:cNvPr>
          <p:cNvSpPr>
            <a:spLocks noGrp="1"/>
          </p:cNvSpPr>
          <p:nvPr>
            <p:ph type="title"/>
          </p:nvPr>
        </p:nvSpPr>
        <p:spPr/>
        <p:txBody>
          <a:bodyPr/>
          <a:lstStyle/>
          <a:p>
            <a:r>
              <a:rPr lang="en-US" dirty="0"/>
              <a:t>Disclosures</a:t>
            </a:r>
          </a:p>
        </p:txBody>
      </p:sp>
      <p:sp>
        <p:nvSpPr>
          <p:cNvPr id="3" name="Content Placeholder 2">
            <a:extLst>
              <a:ext uri="{FF2B5EF4-FFF2-40B4-BE49-F238E27FC236}">
                <a16:creationId xmlns:a16="http://schemas.microsoft.com/office/drawing/2014/main" id="{0E7AE61D-C93E-444D-8C97-6B83ED7FE5F6}"/>
              </a:ext>
            </a:extLst>
          </p:cNvPr>
          <p:cNvSpPr>
            <a:spLocks noGrp="1"/>
          </p:cNvSpPr>
          <p:nvPr>
            <p:ph idx="1"/>
          </p:nvPr>
        </p:nvSpPr>
        <p:spPr>
          <a:xfrm>
            <a:off x="413359" y="801666"/>
            <a:ext cx="11293219" cy="5418512"/>
          </a:xfrm>
        </p:spPr>
        <p:txBody>
          <a:bodyPr>
            <a:normAutofit/>
          </a:bodyPr>
          <a:lstStyle/>
          <a:p>
            <a:pPr marL="0" indent="0" algn="just">
              <a:buNone/>
            </a:pPr>
            <a:r>
              <a:rPr lang="en-US" sz="1500" b="0" dirty="0"/>
              <a:t>For more information about Cetera Investment Management, please reference the Cetera Investment Management LLC Form ADV disclosure brochure and the disclosure brochure for the registered investment adviser your adviser is registered with. Please consult with your adviser for his or her specific firm registrations and programs available.</a:t>
            </a:r>
          </a:p>
          <a:p>
            <a:pPr marL="0" indent="0" algn="just">
              <a:buNone/>
            </a:pPr>
            <a:r>
              <a:rPr lang="en-US" sz="1500" b="0" dirty="0"/>
              <a:t>No independent analysis has been performed and the material should not be construed as investment advice. Investment decisions should not be based on this material since the information contained here is a singular update, and prudent investment decisions require the analysis of a much broader collection of facts and context. All information is believed to be from reliable sources; however, we make no representation as to its completeness or accuracy. The opinions expressed are as of the date published and may change without notice. Any forward-looking statements are based on assumptions, may not materialize, and are subject to revision.</a:t>
            </a:r>
          </a:p>
          <a:p>
            <a:pPr marL="0" indent="0" algn="just">
              <a:buNone/>
            </a:pPr>
            <a:r>
              <a:rPr lang="en-US" sz="1500" b="0" dirty="0"/>
              <a:t>All economic and performance information is historical and not indicative of future results. The market indices discussed are not actively managed. Investors cannot directly invest in unmanaged indices. Please consult your financial advisor for more information.</a:t>
            </a:r>
          </a:p>
          <a:p>
            <a:pPr marL="0" indent="0" algn="just">
              <a:buNone/>
            </a:pPr>
            <a:r>
              <a:rPr lang="en-US" sz="1500" b="0" dirty="0"/>
              <a:t>Additional risks are associated with international investing, such as currency fluctuations, political and economic instability, and differences in accounting standards.</a:t>
            </a:r>
          </a:p>
          <a:p>
            <a:pPr marL="0" indent="0" algn="just">
              <a:buNone/>
            </a:pPr>
            <a:r>
              <a:rPr lang="en-US" sz="1500" b="0" dirty="0"/>
              <a:t>A diversified portfolio does not assure a profit or protect against loss in a declining market.</a:t>
            </a:r>
            <a:endParaRPr lang="en-US" altLang="en-US" sz="1500" b="0" dirty="0"/>
          </a:p>
        </p:txBody>
      </p:sp>
    </p:spTree>
    <p:extLst>
      <p:ext uri="{BB962C8B-B14F-4D97-AF65-F5344CB8AC3E}">
        <p14:creationId xmlns:p14="http://schemas.microsoft.com/office/powerpoint/2010/main" val="1526922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7F3A-C448-4393-9DB2-E62454BB6004}"/>
              </a:ext>
            </a:extLst>
          </p:cNvPr>
          <p:cNvSpPr>
            <a:spLocks noGrp="1"/>
          </p:cNvSpPr>
          <p:nvPr>
            <p:ph type="title"/>
          </p:nvPr>
        </p:nvSpPr>
        <p:spPr/>
        <p:txBody>
          <a:bodyPr/>
          <a:lstStyle/>
          <a:p>
            <a:r>
              <a:rPr lang="en-US" dirty="0"/>
              <a:t>Glossary</a:t>
            </a:r>
          </a:p>
        </p:txBody>
      </p:sp>
      <p:sp>
        <p:nvSpPr>
          <p:cNvPr id="3" name="Content Placeholder 2">
            <a:extLst>
              <a:ext uri="{FF2B5EF4-FFF2-40B4-BE49-F238E27FC236}">
                <a16:creationId xmlns:a16="http://schemas.microsoft.com/office/drawing/2014/main" id="{0E7AE61D-C93E-444D-8C97-6B83ED7FE5F6}"/>
              </a:ext>
            </a:extLst>
          </p:cNvPr>
          <p:cNvSpPr>
            <a:spLocks noGrp="1"/>
          </p:cNvSpPr>
          <p:nvPr>
            <p:ph idx="1"/>
          </p:nvPr>
        </p:nvSpPr>
        <p:spPr>
          <a:xfrm>
            <a:off x="563671" y="947854"/>
            <a:ext cx="10967683" cy="5139880"/>
          </a:xfrm>
        </p:spPr>
        <p:txBody>
          <a:bodyPr>
            <a:normAutofit/>
          </a:bodyPr>
          <a:lstStyle/>
          <a:p>
            <a:pPr marL="0" indent="0" algn="just">
              <a:lnSpc>
                <a:spcPct val="120000"/>
              </a:lnSpc>
              <a:spcBef>
                <a:spcPts val="0"/>
              </a:spcBef>
              <a:buNone/>
            </a:pPr>
            <a:r>
              <a:rPr lang="en-US" b="0" dirty="0"/>
              <a:t>The S&amp;P 500 is a capitalization-weighted index of 500 stocks designed to measure performance of the broad domestic economy through changes in the aggregate market value of 500 stocks representing all major industries.</a:t>
            </a:r>
          </a:p>
          <a:p>
            <a:pPr marL="0" indent="0" algn="just">
              <a:lnSpc>
                <a:spcPct val="120000"/>
              </a:lnSpc>
              <a:spcBef>
                <a:spcPts val="0"/>
              </a:spcBef>
              <a:buNone/>
            </a:pPr>
            <a:endParaRPr lang="en-US" b="0" dirty="0"/>
          </a:p>
          <a:p>
            <a:pPr marL="0" indent="0" algn="just">
              <a:lnSpc>
                <a:spcPct val="120000"/>
              </a:lnSpc>
              <a:spcBef>
                <a:spcPts val="0"/>
              </a:spcBef>
              <a:buNone/>
            </a:pPr>
            <a:r>
              <a:rPr lang="en-US" b="0" dirty="0"/>
              <a:t>The S&amp;P </a:t>
            </a:r>
            <a:r>
              <a:rPr lang="en-US" b="0" dirty="0" err="1"/>
              <a:t>MidCap</a:t>
            </a:r>
            <a:r>
              <a:rPr lang="en-US" b="0" dirty="0"/>
              <a:t> 400 provides investors with a benchmark for mid-sized companies. The index, which is distinct from the large-cap S&amp;P 500, is designed to measure the performance of 400 mid-sized companies, reflecting the distinctive risk and return characteristics of this market segment.</a:t>
            </a:r>
          </a:p>
          <a:p>
            <a:pPr marL="0" indent="0" algn="just">
              <a:lnSpc>
                <a:spcPct val="120000"/>
              </a:lnSpc>
              <a:spcBef>
                <a:spcPts val="0"/>
              </a:spcBef>
              <a:buNone/>
            </a:pPr>
            <a:endParaRPr lang="en-US" b="0" dirty="0"/>
          </a:p>
          <a:p>
            <a:pPr marL="0" indent="0" algn="just">
              <a:lnSpc>
                <a:spcPct val="120000"/>
              </a:lnSpc>
              <a:spcBef>
                <a:spcPts val="0"/>
              </a:spcBef>
              <a:buNone/>
            </a:pPr>
            <a:r>
              <a:rPr lang="en-US" b="0" dirty="0"/>
              <a:t>The S&amp;P SmallCap 600 seeks to measure the small-cap segment of the U.S. equity market. The index is designed to track companies that meet specific inclusion criteria to ensure that they are liquid and financially viable.</a:t>
            </a:r>
          </a:p>
          <a:p>
            <a:pPr marL="0" indent="0" algn="just">
              <a:lnSpc>
                <a:spcPct val="120000"/>
              </a:lnSpc>
              <a:spcBef>
                <a:spcPts val="0"/>
              </a:spcBef>
              <a:buNone/>
            </a:pPr>
            <a:endParaRPr lang="en-US" b="0" dirty="0"/>
          </a:p>
          <a:p>
            <a:pPr marL="0" indent="0" algn="just">
              <a:lnSpc>
                <a:spcPct val="120000"/>
              </a:lnSpc>
              <a:spcBef>
                <a:spcPts val="0"/>
              </a:spcBef>
              <a:buNone/>
            </a:pPr>
            <a:r>
              <a:rPr lang="en-US" b="0" dirty="0"/>
              <a:t>The ICE </a:t>
            </a:r>
            <a:r>
              <a:rPr lang="en-US" b="0" dirty="0" err="1"/>
              <a:t>BofA</a:t>
            </a:r>
            <a:r>
              <a:rPr lang="en-US" b="0" dirty="0"/>
              <a:t> US High Yield Index tracks the performance of US dollar denominated below investment grade rated corporate debt publicly issued in the U.S. domestic market. To qualify for inclusion in the index, securities must have a below investment grade rating (based on an average of Moody's, S&amp;P, and Fitch) and an investment grade rated country of risk (based on an average of Moody's, S&amp;P, and Fitch foreign currency long term sovereign debt ratings). Each security must have greater than 1 year of remaining maturity, a fixed coupon schedule, and a minimum amount outstanding of $100 million.</a:t>
            </a:r>
          </a:p>
        </p:txBody>
      </p:sp>
    </p:spTree>
    <p:extLst>
      <p:ext uri="{BB962C8B-B14F-4D97-AF65-F5344CB8AC3E}">
        <p14:creationId xmlns:p14="http://schemas.microsoft.com/office/powerpoint/2010/main" val="3071325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lstStyle/>
          <a:p>
            <a:r>
              <a:rPr lang="en-US" dirty="0"/>
              <a:t>Themes in 2022</a:t>
            </a:r>
          </a:p>
        </p:txBody>
      </p:sp>
      <p:sp>
        <p:nvSpPr>
          <p:cNvPr id="3" name="Content Placeholder 2">
            <a:extLst>
              <a:ext uri="{FF2B5EF4-FFF2-40B4-BE49-F238E27FC236}">
                <a16:creationId xmlns:a16="http://schemas.microsoft.com/office/drawing/2014/main" id="{67F01390-4B7F-5949-9C10-9A69D26C6EE5}"/>
              </a:ext>
            </a:extLst>
          </p:cNvPr>
          <p:cNvSpPr>
            <a:spLocks noGrp="1"/>
          </p:cNvSpPr>
          <p:nvPr>
            <p:ph idx="1"/>
          </p:nvPr>
        </p:nvSpPr>
        <p:spPr/>
        <p:txBody>
          <a:bodyPr>
            <a:normAutofit/>
          </a:bodyPr>
          <a:lstStyle/>
          <a:p>
            <a:pPr marL="0" indent="0">
              <a:buNone/>
            </a:pPr>
            <a:endParaRPr lang="en-US" sz="2000" dirty="0">
              <a:solidFill>
                <a:srgbClr val="85216C"/>
              </a:solidFill>
            </a:endParaRPr>
          </a:p>
          <a:p>
            <a:pPr marL="457200" indent="-457200">
              <a:buAutoNum type="arabicPeriod"/>
            </a:pPr>
            <a:r>
              <a:rPr lang="en-US" sz="2000" dirty="0">
                <a:solidFill>
                  <a:srgbClr val="85216C"/>
                </a:solidFill>
              </a:rPr>
              <a:t>Volatility arrives</a:t>
            </a:r>
          </a:p>
          <a:p>
            <a:pPr marL="457200" indent="-457200">
              <a:buAutoNum type="arabicPeriod"/>
            </a:pPr>
            <a:endParaRPr lang="en-US" sz="2000" dirty="0">
              <a:solidFill>
                <a:srgbClr val="85216C"/>
              </a:solidFill>
            </a:endParaRPr>
          </a:p>
          <a:p>
            <a:pPr marL="457200" indent="-457200">
              <a:buFont typeface="Arial" panose="020B0604020202020204" pitchFamily="34" charset="0"/>
              <a:buAutoNum type="arabicPeriod"/>
            </a:pPr>
            <a:r>
              <a:rPr lang="en-US" sz="2000" dirty="0">
                <a:solidFill>
                  <a:srgbClr val="85216C"/>
                </a:solidFill>
              </a:rPr>
              <a:t>Can the Fed tame inflation?</a:t>
            </a:r>
          </a:p>
          <a:p>
            <a:pPr marL="457200" indent="-457200">
              <a:buAutoNum type="arabicPeriod"/>
            </a:pPr>
            <a:endParaRPr lang="en-US" sz="2000" dirty="0">
              <a:solidFill>
                <a:srgbClr val="85216C"/>
              </a:solidFill>
            </a:endParaRPr>
          </a:p>
          <a:p>
            <a:pPr marL="457200" indent="-457200">
              <a:buAutoNum type="arabicPeriod"/>
            </a:pPr>
            <a:r>
              <a:rPr lang="en-US" sz="2000" dirty="0">
                <a:solidFill>
                  <a:srgbClr val="85216C"/>
                </a:solidFill>
              </a:rPr>
              <a:t>Valuations become more attractive</a:t>
            </a: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a:p>
            <a:pPr marL="457200" indent="-457200">
              <a:buAutoNum type="arabicPeriod"/>
            </a:pPr>
            <a:endParaRPr lang="en-US" sz="2000" dirty="0">
              <a:solidFill>
                <a:srgbClr val="85216C"/>
              </a:solidFill>
            </a:endParaRPr>
          </a:p>
        </p:txBody>
      </p:sp>
    </p:spTree>
    <p:extLst>
      <p:ext uri="{BB962C8B-B14F-4D97-AF65-F5344CB8AC3E}">
        <p14:creationId xmlns:p14="http://schemas.microsoft.com/office/powerpoint/2010/main" val="321132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p:txBody>
          <a:bodyPr/>
          <a:lstStyle/>
          <a:p>
            <a:r>
              <a:rPr lang="en-US" dirty="0"/>
              <a:t>Volatility</a:t>
            </a:r>
          </a:p>
        </p:txBody>
      </p:sp>
      <p:graphicFrame>
        <p:nvGraphicFramePr>
          <p:cNvPr id="4" name="Chart 3">
            <a:extLst>
              <a:ext uri="{FF2B5EF4-FFF2-40B4-BE49-F238E27FC236}">
                <a16:creationId xmlns:a16="http://schemas.microsoft.com/office/drawing/2014/main" id="{00000000-0008-0000-0700-000002000000}"/>
              </a:ext>
            </a:extLst>
          </p:cNvPr>
          <p:cNvGraphicFramePr>
            <a:graphicFrameLocks/>
          </p:cNvGraphicFramePr>
          <p:nvPr/>
        </p:nvGraphicFramePr>
        <p:xfrm>
          <a:off x="2452687" y="1514475"/>
          <a:ext cx="7286626" cy="382905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2">
            <a:extLst>
              <a:ext uri="{FF2B5EF4-FFF2-40B4-BE49-F238E27FC236}">
                <a16:creationId xmlns:a16="http://schemas.microsoft.com/office/drawing/2014/main" id="{00000000-0008-0000-0700-000003000000}"/>
              </a:ext>
            </a:extLst>
          </p:cNvPr>
          <p:cNvSpPr txBox="1"/>
          <p:nvPr/>
        </p:nvSpPr>
        <p:spPr>
          <a:xfrm>
            <a:off x="2518641" y="5343525"/>
            <a:ext cx="7505700" cy="203596"/>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t>Source: Cetera Investment Management, Yahoo Finance, Standard</a:t>
            </a:r>
            <a:r>
              <a:rPr lang="en-US" sz="800" baseline="0" dirty="0"/>
              <a:t> &amp; Poor's. Data as of 3/11/2022.</a:t>
            </a:r>
            <a:endParaRPr lang="en-US" sz="800" dirty="0"/>
          </a:p>
        </p:txBody>
      </p:sp>
    </p:spTree>
    <p:extLst>
      <p:ext uri="{BB962C8B-B14F-4D97-AF65-F5344CB8AC3E}">
        <p14:creationId xmlns:p14="http://schemas.microsoft.com/office/powerpoint/2010/main" val="117469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p:txBody>
          <a:bodyPr/>
          <a:lstStyle/>
          <a:p>
            <a:r>
              <a:rPr lang="en-US" dirty="0"/>
              <a:t>Inflation</a:t>
            </a:r>
          </a:p>
        </p:txBody>
      </p:sp>
      <p:graphicFrame>
        <p:nvGraphicFramePr>
          <p:cNvPr id="3" name="Object 2">
            <a:extLst>
              <a:ext uri="{FF2B5EF4-FFF2-40B4-BE49-F238E27FC236}">
                <a16:creationId xmlns:a16="http://schemas.microsoft.com/office/drawing/2014/main" id="{219AFE6D-7E45-4F8E-92B1-B4C9E5B20779}"/>
              </a:ext>
            </a:extLst>
          </p:cNvPr>
          <p:cNvGraphicFramePr>
            <a:graphicFrameLocks noChangeAspect="1"/>
          </p:cNvGraphicFramePr>
          <p:nvPr>
            <p:extLst>
              <p:ext uri="{D42A27DB-BD31-4B8C-83A1-F6EECF244321}">
                <p14:modId xmlns:p14="http://schemas.microsoft.com/office/powerpoint/2010/main" val="2748730039"/>
              </p:ext>
            </p:extLst>
          </p:nvPr>
        </p:nvGraphicFramePr>
        <p:xfrm>
          <a:off x="1764145" y="945004"/>
          <a:ext cx="8395855" cy="4812859"/>
        </p:xfrm>
        <a:graphic>
          <a:graphicData uri="http://schemas.openxmlformats.org/presentationml/2006/ole">
            <mc:AlternateContent xmlns:mc="http://schemas.openxmlformats.org/markup-compatibility/2006">
              <mc:Choice xmlns:v="urn:schemas-microsoft-com:vml" Requires="v">
                <p:oleObj spid="_x0000_s7174" name="ActiveGraph" r:id="rId4" imgW="8315311" imgH="4762511" progId="FDSCHART.FDSChartCtrlUnicode.1">
                  <p:embed/>
                </p:oleObj>
              </mc:Choice>
              <mc:Fallback>
                <p:oleObj name="ActiveGraph" r:id="rId4" imgW="8315311" imgH="4762511" progId="FDSCHART.FDSChartCtrlUnicode.1">
                  <p:embed/>
                  <p:pic>
                    <p:nvPicPr>
                      <p:cNvPr id="3" name="Object 2">
                        <a:extLst>
                          <a:ext uri="{FF2B5EF4-FFF2-40B4-BE49-F238E27FC236}">
                            <a16:creationId xmlns:a16="http://schemas.microsoft.com/office/drawing/2014/main" id="{219AFE6D-7E45-4F8E-92B1-B4C9E5B20779}"/>
                          </a:ext>
                        </a:extLst>
                      </p:cNvPr>
                      <p:cNvPicPr/>
                      <p:nvPr/>
                    </p:nvPicPr>
                    <p:blipFill>
                      <a:blip r:embed="rId5"/>
                      <a:stretch>
                        <a:fillRect/>
                      </a:stretch>
                    </p:blipFill>
                    <p:spPr>
                      <a:xfrm>
                        <a:off x="1764145" y="945004"/>
                        <a:ext cx="8395855" cy="4812859"/>
                      </a:xfrm>
                      <a:prstGeom prst="rect">
                        <a:avLst/>
                      </a:prstGeom>
                    </p:spPr>
                  </p:pic>
                </p:oleObj>
              </mc:Fallback>
            </mc:AlternateContent>
          </a:graphicData>
        </a:graphic>
      </p:graphicFrame>
    </p:spTree>
    <p:extLst>
      <p:ext uri="{BB962C8B-B14F-4D97-AF65-F5344CB8AC3E}">
        <p14:creationId xmlns:p14="http://schemas.microsoft.com/office/powerpoint/2010/main" val="2686490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838200" y="241841"/>
            <a:ext cx="10515600" cy="582729"/>
          </a:xfrm>
        </p:spPr>
        <p:txBody>
          <a:bodyPr/>
          <a:lstStyle/>
          <a:p>
            <a:r>
              <a:rPr lang="en-US" dirty="0"/>
              <a:t>Strong Labor Demand</a:t>
            </a:r>
          </a:p>
        </p:txBody>
      </p:sp>
      <p:graphicFrame>
        <p:nvGraphicFramePr>
          <p:cNvPr id="5" name="Object 4">
            <a:extLst>
              <a:ext uri="{FF2B5EF4-FFF2-40B4-BE49-F238E27FC236}">
                <a16:creationId xmlns:a16="http://schemas.microsoft.com/office/drawing/2014/main" id="{A13EC21A-57CA-41BE-9D87-501EEC5AD877}"/>
              </a:ext>
            </a:extLst>
          </p:cNvPr>
          <p:cNvGraphicFramePr>
            <a:graphicFrameLocks noChangeAspect="1"/>
          </p:cNvGraphicFramePr>
          <p:nvPr>
            <p:extLst>
              <p:ext uri="{D42A27DB-BD31-4B8C-83A1-F6EECF244321}">
                <p14:modId xmlns:p14="http://schemas.microsoft.com/office/powerpoint/2010/main" val="3693113509"/>
              </p:ext>
            </p:extLst>
          </p:nvPr>
        </p:nvGraphicFramePr>
        <p:xfrm>
          <a:off x="1581727" y="841228"/>
          <a:ext cx="9028546" cy="5175544"/>
        </p:xfrm>
        <a:graphic>
          <a:graphicData uri="http://schemas.openxmlformats.org/presentationml/2006/ole">
            <mc:AlternateContent xmlns:mc="http://schemas.openxmlformats.org/markup-compatibility/2006">
              <mc:Choice xmlns:v="urn:schemas-microsoft-com:vml" Requires="v">
                <p:oleObj spid="_x0000_s2055" name="ActiveGraph" r:id="rId4" imgW="8943856" imgH="5114857" progId="FDSCHART.FDSChartCtrlUnicode.1">
                  <p:embed/>
                </p:oleObj>
              </mc:Choice>
              <mc:Fallback>
                <p:oleObj name="ActiveGraph" r:id="rId4" imgW="8943856" imgH="5114857" progId="FDSCHART.FDSChartCtrlUnicode.1">
                  <p:embed/>
                  <p:pic>
                    <p:nvPicPr>
                      <p:cNvPr id="5" name="Object 4">
                        <a:extLst>
                          <a:ext uri="{FF2B5EF4-FFF2-40B4-BE49-F238E27FC236}">
                            <a16:creationId xmlns:a16="http://schemas.microsoft.com/office/drawing/2014/main" id="{A13EC21A-57CA-41BE-9D87-501EEC5AD877}"/>
                          </a:ext>
                        </a:extLst>
                      </p:cNvPr>
                      <p:cNvPicPr/>
                      <p:nvPr/>
                    </p:nvPicPr>
                    <p:blipFill>
                      <a:blip r:embed="rId5"/>
                      <a:stretch>
                        <a:fillRect/>
                      </a:stretch>
                    </p:blipFill>
                    <p:spPr>
                      <a:xfrm>
                        <a:off x="1581727" y="841228"/>
                        <a:ext cx="9028546" cy="5175544"/>
                      </a:xfrm>
                      <a:prstGeom prst="rect">
                        <a:avLst/>
                      </a:prstGeom>
                    </p:spPr>
                  </p:pic>
                </p:oleObj>
              </mc:Fallback>
            </mc:AlternateContent>
          </a:graphicData>
        </a:graphic>
      </p:graphicFrame>
    </p:spTree>
    <p:extLst>
      <p:ext uri="{BB962C8B-B14F-4D97-AF65-F5344CB8AC3E}">
        <p14:creationId xmlns:p14="http://schemas.microsoft.com/office/powerpoint/2010/main" val="669222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838200" y="327914"/>
            <a:ext cx="10515600" cy="582729"/>
          </a:xfrm>
        </p:spPr>
        <p:txBody>
          <a:bodyPr/>
          <a:lstStyle/>
          <a:p>
            <a:r>
              <a:rPr lang="en-US" dirty="0"/>
              <a:t>Valuations</a:t>
            </a:r>
          </a:p>
        </p:txBody>
      </p:sp>
      <p:graphicFrame>
        <p:nvGraphicFramePr>
          <p:cNvPr id="3" name="Object 2">
            <a:extLst>
              <a:ext uri="{FF2B5EF4-FFF2-40B4-BE49-F238E27FC236}">
                <a16:creationId xmlns:a16="http://schemas.microsoft.com/office/drawing/2014/main" id="{C7F8DF10-DB39-47CC-BBBC-230198665C93}"/>
              </a:ext>
            </a:extLst>
          </p:cNvPr>
          <p:cNvGraphicFramePr>
            <a:graphicFrameLocks noChangeAspect="1"/>
          </p:cNvGraphicFramePr>
          <p:nvPr>
            <p:extLst>
              <p:ext uri="{D42A27DB-BD31-4B8C-83A1-F6EECF244321}">
                <p14:modId xmlns:p14="http://schemas.microsoft.com/office/powerpoint/2010/main" val="2574638833"/>
              </p:ext>
            </p:extLst>
          </p:nvPr>
        </p:nvGraphicFramePr>
        <p:xfrm>
          <a:off x="1699491" y="910643"/>
          <a:ext cx="8793018" cy="5040529"/>
        </p:xfrm>
        <a:graphic>
          <a:graphicData uri="http://schemas.openxmlformats.org/presentationml/2006/ole">
            <mc:AlternateContent xmlns:mc="http://schemas.openxmlformats.org/markup-compatibility/2006">
              <mc:Choice xmlns:v="urn:schemas-microsoft-com:vml" Requires="v">
                <p:oleObj spid="_x0000_s3079" name="ActiveGraph" r:id="rId4" imgW="8705821" imgH="4981495" progId="FDSCHART.FDSChartCtrlUnicode.1">
                  <p:embed/>
                </p:oleObj>
              </mc:Choice>
              <mc:Fallback>
                <p:oleObj name="ActiveGraph" r:id="rId4" imgW="8705821" imgH="4981495" progId="FDSCHART.FDSChartCtrlUnicode.1">
                  <p:embed/>
                  <p:pic>
                    <p:nvPicPr>
                      <p:cNvPr id="3" name="Object 2">
                        <a:extLst>
                          <a:ext uri="{FF2B5EF4-FFF2-40B4-BE49-F238E27FC236}">
                            <a16:creationId xmlns:a16="http://schemas.microsoft.com/office/drawing/2014/main" id="{C7F8DF10-DB39-47CC-BBBC-230198665C93}"/>
                          </a:ext>
                        </a:extLst>
                      </p:cNvPr>
                      <p:cNvPicPr/>
                      <p:nvPr/>
                    </p:nvPicPr>
                    <p:blipFill>
                      <a:blip r:embed="rId5"/>
                      <a:stretch>
                        <a:fillRect/>
                      </a:stretch>
                    </p:blipFill>
                    <p:spPr>
                      <a:xfrm>
                        <a:off x="1699491" y="910643"/>
                        <a:ext cx="8793018" cy="5040529"/>
                      </a:xfrm>
                      <a:prstGeom prst="rect">
                        <a:avLst/>
                      </a:prstGeom>
                    </p:spPr>
                  </p:pic>
                </p:oleObj>
              </mc:Fallback>
            </mc:AlternateContent>
          </a:graphicData>
        </a:graphic>
      </p:graphicFrame>
    </p:spTree>
    <p:extLst>
      <p:ext uri="{BB962C8B-B14F-4D97-AF65-F5344CB8AC3E}">
        <p14:creationId xmlns:p14="http://schemas.microsoft.com/office/powerpoint/2010/main" val="1204107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B9A2-5C89-404E-A727-A447736FBFC0}"/>
              </a:ext>
            </a:extLst>
          </p:cNvPr>
          <p:cNvSpPr>
            <a:spLocks noGrp="1"/>
          </p:cNvSpPr>
          <p:nvPr>
            <p:ph type="title"/>
          </p:nvPr>
        </p:nvSpPr>
        <p:spPr>
          <a:xfrm>
            <a:off x="838200" y="327914"/>
            <a:ext cx="10515600" cy="582729"/>
          </a:xfrm>
        </p:spPr>
        <p:txBody>
          <a:bodyPr/>
          <a:lstStyle/>
          <a:p>
            <a:r>
              <a:rPr lang="en-US" dirty="0"/>
              <a:t>Short-Term Yields</a:t>
            </a:r>
          </a:p>
        </p:txBody>
      </p:sp>
      <p:graphicFrame>
        <p:nvGraphicFramePr>
          <p:cNvPr id="5" name="Object 4">
            <a:extLst>
              <a:ext uri="{FF2B5EF4-FFF2-40B4-BE49-F238E27FC236}">
                <a16:creationId xmlns:a16="http://schemas.microsoft.com/office/drawing/2014/main" id="{3D75533F-E870-40D1-8B7D-1AD5B5256BD3}"/>
              </a:ext>
            </a:extLst>
          </p:cNvPr>
          <p:cNvGraphicFramePr>
            <a:graphicFrameLocks noChangeAspect="1"/>
          </p:cNvGraphicFramePr>
          <p:nvPr>
            <p:extLst>
              <p:ext uri="{D42A27DB-BD31-4B8C-83A1-F6EECF244321}">
                <p14:modId xmlns:p14="http://schemas.microsoft.com/office/powerpoint/2010/main" val="2488805696"/>
              </p:ext>
            </p:extLst>
          </p:nvPr>
        </p:nvGraphicFramePr>
        <p:xfrm>
          <a:off x="1676400" y="977187"/>
          <a:ext cx="8839200" cy="5067003"/>
        </p:xfrm>
        <a:graphic>
          <a:graphicData uri="http://schemas.openxmlformats.org/presentationml/2006/ole">
            <mc:AlternateContent xmlns:mc="http://schemas.openxmlformats.org/markup-compatibility/2006">
              <mc:Choice xmlns:v="urn:schemas-microsoft-com:vml" Requires="v">
                <p:oleObj spid="_x0000_s4103" name="ActiveGraph" r:id="rId4" imgW="8753489" imgH="5010139" progId="FDSCHART.FDSChartCtrlUnicode.1">
                  <p:embed/>
                </p:oleObj>
              </mc:Choice>
              <mc:Fallback>
                <p:oleObj name="ActiveGraph" r:id="rId4" imgW="8753489" imgH="5010139" progId="FDSCHART.FDSChartCtrlUnicode.1">
                  <p:embed/>
                  <p:pic>
                    <p:nvPicPr>
                      <p:cNvPr id="5" name="Object 4">
                        <a:extLst>
                          <a:ext uri="{FF2B5EF4-FFF2-40B4-BE49-F238E27FC236}">
                            <a16:creationId xmlns:a16="http://schemas.microsoft.com/office/drawing/2014/main" id="{3D75533F-E870-40D1-8B7D-1AD5B5256BD3}"/>
                          </a:ext>
                        </a:extLst>
                      </p:cNvPr>
                      <p:cNvPicPr/>
                      <p:nvPr/>
                    </p:nvPicPr>
                    <p:blipFill>
                      <a:blip r:embed="rId5"/>
                      <a:stretch>
                        <a:fillRect/>
                      </a:stretch>
                    </p:blipFill>
                    <p:spPr>
                      <a:xfrm>
                        <a:off x="1676400" y="977187"/>
                        <a:ext cx="8839200" cy="5067003"/>
                      </a:xfrm>
                      <a:prstGeom prst="rect">
                        <a:avLst/>
                      </a:prstGeom>
                    </p:spPr>
                  </p:pic>
                </p:oleObj>
              </mc:Fallback>
            </mc:AlternateContent>
          </a:graphicData>
        </a:graphic>
      </p:graphicFrame>
    </p:spTree>
    <p:extLst>
      <p:ext uri="{BB962C8B-B14F-4D97-AF65-F5344CB8AC3E}">
        <p14:creationId xmlns:p14="http://schemas.microsoft.com/office/powerpoint/2010/main" val="443345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DB2A57-88CE-4C48-9AD0-4E9A9380C4BC}"/>
              </a:ext>
            </a:extLst>
          </p:cNvPr>
          <p:cNvSpPr/>
          <p:nvPr/>
        </p:nvSpPr>
        <p:spPr>
          <a:xfrm>
            <a:off x="236805" y="471976"/>
            <a:ext cx="2249718" cy="547842"/>
          </a:xfrm>
          <a:prstGeom prst="rect">
            <a:avLst/>
          </a:prstGeom>
        </p:spPr>
        <p:txBody>
          <a:bodyPr wrap="none">
            <a:spAutoFit/>
          </a:bodyPr>
          <a:lstStyle/>
          <a:p>
            <a:pPr>
              <a:lnSpc>
                <a:spcPct val="90000"/>
              </a:lnSpc>
              <a:spcBef>
                <a:spcPct val="0"/>
              </a:spcBef>
            </a:pPr>
            <a:r>
              <a:rPr lang="en-US" sz="3200" b="1" dirty="0">
                <a:solidFill>
                  <a:srgbClr val="3E2144"/>
                </a:solidFill>
                <a:latin typeface="Perpetua" panose="02020502060401020303" pitchFamily="18" charset="0"/>
              </a:rPr>
              <a:t>Yield Curve</a:t>
            </a:r>
          </a:p>
        </p:txBody>
      </p:sp>
      <p:graphicFrame>
        <p:nvGraphicFramePr>
          <p:cNvPr id="2" name="Object 1">
            <a:extLst>
              <a:ext uri="{FF2B5EF4-FFF2-40B4-BE49-F238E27FC236}">
                <a16:creationId xmlns:a16="http://schemas.microsoft.com/office/drawing/2014/main" id="{AA09CC2C-E903-42BB-A6FB-925E828C4F5F}"/>
              </a:ext>
            </a:extLst>
          </p:cNvPr>
          <p:cNvGraphicFramePr>
            <a:graphicFrameLocks noChangeAspect="1"/>
          </p:cNvGraphicFramePr>
          <p:nvPr>
            <p:extLst>
              <p:ext uri="{D42A27DB-BD31-4B8C-83A1-F6EECF244321}">
                <p14:modId xmlns:p14="http://schemas.microsoft.com/office/powerpoint/2010/main" val="1403658142"/>
              </p:ext>
            </p:extLst>
          </p:nvPr>
        </p:nvGraphicFramePr>
        <p:xfrm>
          <a:off x="1685636" y="997014"/>
          <a:ext cx="8820727" cy="5056413"/>
        </p:xfrm>
        <a:graphic>
          <a:graphicData uri="http://schemas.openxmlformats.org/presentationml/2006/ole">
            <mc:AlternateContent xmlns:mc="http://schemas.openxmlformats.org/markup-compatibility/2006">
              <mc:Choice xmlns:v="urn:schemas-microsoft-com:vml" Requires="v">
                <p:oleObj spid="_x0000_s5126" name="ActiveGraph" r:id="rId4" imgW="8724766" imgH="5000591" progId="FDSCHART.FDSChartCtrlUnicode.1">
                  <p:embed/>
                </p:oleObj>
              </mc:Choice>
              <mc:Fallback>
                <p:oleObj name="ActiveGraph" r:id="rId4" imgW="8724766" imgH="5000591" progId="FDSCHART.FDSChartCtrlUnicode.1">
                  <p:embed/>
                  <p:pic>
                    <p:nvPicPr>
                      <p:cNvPr id="2" name="Object 1">
                        <a:extLst>
                          <a:ext uri="{FF2B5EF4-FFF2-40B4-BE49-F238E27FC236}">
                            <a16:creationId xmlns:a16="http://schemas.microsoft.com/office/drawing/2014/main" id="{AA09CC2C-E903-42BB-A6FB-925E828C4F5F}"/>
                          </a:ext>
                        </a:extLst>
                      </p:cNvPr>
                      <p:cNvPicPr/>
                      <p:nvPr/>
                    </p:nvPicPr>
                    <p:blipFill>
                      <a:blip r:embed="rId5"/>
                      <a:stretch>
                        <a:fillRect/>
                      </a:stretch>
                    </p:blipFill>
                    <p:spPr>
                      <a:xfrm>
                        <a:off x="1685636" y="997014"/>
                        <a:ext cx="8820727" cy="5056413"/>
                      </a:xfrm>
                      <a:prstGeom prst="rect">
                        <a:avLst/>
                      </a:prstGeom>
                    </p:spPr>
                  </p:pic>
                </p:oleObj>
              </mc:Fallback>
            </mc:AlternateContent>
          </a:graphicData>
        </a:graphic>
      </p:graphicFrame>
    </p:spTree>
    <p:extLst>
      <p:ext uri="{BB962C8B-B14F-4D97-AF65-F5344CB8AC3E}">
        <p14:creationId xmlns:p14="http://schemas.microsoft.com/office/powerpoint/2010/main" val="290906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72777-0F9F-4141-9A08-C8F3A9E28DAC}"/>
              </a:ext>
            </a:extLst>
          </p:cNvPr>
          <p:cNvSpPr>
            <a:spLocks noGrp="1"/>
          </p:cNvSpPr>
          <p:nvPr>
            <p:ph type="title"/>
          </p:nvPr>
        </p:nvSpPr>
        <p:spPr/>
        <p:txBody>
          <a:bodyPr>
            <a:normAutofit/>
          </a:bodyPr>
          <a:lstStyle/>
          <a:p>
            <a:r>
              <a:rPr lang="en-US" dirty="0"/>
              <a:t>High Yield Bonds</a:t>
            </a:r>
          </a:p>
        </p:txBody>
      </p:sp>
      <p:graphicFrame>
        <p:nvGraphicFramePr>
          <p:cNvPr id="3" name="Object 2">
            <a:extLst>
              <a:ext uri="{FF2B5EF4-FFF2-40B4-BE49-F238E27FC236}">
                <a16:creationId xmlns:a16="http://schemas.microsoft.com/office/drawing/2014/main" id="{AD4DF489-1758-4BA3-87B0-FA8C51657624}"/>
              </a:ext>
            </a:extLst>
          </p:cNvPr>
          <p:cNvGraphicFramePr>
            <a:graphicFrameLocks noChangeAspect="1"/>
          </p:cNvGraphicFramePr>
          <p:nvPr>
            <p:extLst>
              <p:ext uri="{D42A27DB-BD31-4B8C-83A1-F6EECF244321}">
                <p14:modId xmlns:p14="http://schemas.microsoft.com/office/powerpoint/2010/main" val="1010323930"/>
              </p:ext>
            </p:extLst>
          </p:nvPr>
        </p:nvGraphicFramePr>
        <p:xfrm>
          <a:off x="1838036" y="876967"/>
          <a:ext cx="8903855" cy="5104066"/>
        </p:xfrm>
        <a:graphic>
          <a:graphicData uri="http://schemas.openxmlformats.org/presentationml/2006/ole">
            <mc:AlternateContent xmlns:mc="http://schemas.openxmlformats.org/markup-compatibility/2006">
              <mc:Choice xmlns:v="urn:schemas-microsoft-com:vml" Requires="v">
                <p:oleObj spid="_x0000_s6150" name="ActiveGraph" r:id="rId4" imgW="8820102" imgH="5057878" progId="FDSCHART.FDSChartCtrlUnicode.1">
                  <p:embed/>
                </p:oleObj>
              </mc:Choice>
              <mc:Fallback>
                <p:oleObj name="ActiveGraph" r:id="rId4" imgW="8820102" imgH="5057878" progId="FDSCHART.FDSChartCtrlUnicode.1">
                  <p:embed/>
                  <p:pic>
                    <p:nvPicPr>
                      <p:cNvPr id="3" name="Object 2">
                        <a:extLst>
                          <a:ext uri="{FF2B5EF4-FFF2-40B4-BE49-F238E27FC236}">
                            <a16:creationId xmlns:a16="http://schemas.microsoft.com/office/drawing/2014/main" id="{AD4DF489-1758-4BA3-87B0-FA8C51657624}"/>
                          </a:ext>
                        </a:extLst>
                      </p:cNvPr>
                      <p:cNvPicPr/>
                      <p:nvPr/>
                    </p:nvPicPr>
                    <p:blipFill>
                      <a:blip r:embed="rId5"/>
                      <a:stretch>
                        <a:fillRect/>
                      </a:stretch>
                    </p:blipFill>
                    <p:spPr>
                      <a:xfrm>
                        <a:off x="1838036" y="876967"/>
                        <a:ext cx="8903855" cy="5104066"/>
                      </a:xfrm>
                      <a:prstGeom prst="rect">
                        <a:avLst/>
                      </a:prstGeom>
                    </p:spPr>
                  </p:pic>
                </p:oleObj>
              </mc:Fallback>
            </mc:AlternateContent>
          </a:graphicData>
        </a:graphic>
      </p:graphicFrame>
    </p:spTree>
    <p:extLst>
      <p:ext uri="{BB962C8B-B14F-4D97-AF65-F5344CB8AC3E}">
        <p14:creationId xmlns:p14="http://schemas.microsoft.com/office/powerpoint/2010/main" val="1792795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2F7854124A17D4390FCD4FE5798724E" ma:contentTypeVersion="11" ma:contentTypeDescription="Create a new document." ma:contentTypeScope="" ma:versionID="47fa0133c068a9deeca5febdcc766620">
  <xsd:schema xmlns:xsd="http://www.w3.org/2001/XMLSchema" xmlns:xs="http://www.w3.org/2001/XMLSchema" xmlns:p="http://schemas.microsoft.com/office/2006/metadata/properties" xmlns:ns3="80e92478-5726-4016-8cdf-32c2eb5b4bd3" targetNamespace="http://schemas.microsoft.com/office/2006/metadata/properties" ma:root="true" ma:fieldsID="c19c83944ae005791a98cfc9d24befb0" ns3:_="">
    <xsd:import namespace="80e92478-5726-4016-8cdf-32c2eb5b4bd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CR"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92478-5726-4016-8cdf-32c2eb5b4b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323AA0B-9CDA-4150-B576-1FEED95DABDD}">
  <ds:schemaRefs>
    <ds:schemaRef ds:uri="http://schemas.microsoft.com/sharepoint/v3/contenttype/forms"/>
  </ds:schemaRefs>
</ds:datastoreItem>
</file>

<file path=customXml/itemProps2.xml><?xml version="1.0" encoding="utf-8"?>
<ds:datastoreItem xmlns:ds="http://schemas.openxmlformats.org/officeDocument/2006/customXml" ds:itemID="{5D4E8F60-B8B9-4166-8603-CF9F2FCACA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e92478-5726-4016-8cdf-32c2eb5b4b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7AA8026-2C33-4CBA-A6C3-15CA815AE49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0e92478-5726-4016-8cdf-32c2eb5b4bd3"/>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2741</TotalTime>
  <Words>2820</Words>
  <Application>Microsoft Office PowerPoint</Application>
  <PresentationFormat>Widescreen</PresentationFormat>
  <Paragraphs>97</Paragraphs>
  <Slides>13</Slides>
  <Notes>12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8" baseType="lpstr">
      <vt:lpstr>Arial</vt:lpstr>
      <vt:lpstr>Calibri</vt:lpstr>
      <vt:lpstr>Perpetua</vt:lpstr>
      <vt:lpstr>Office Theme</vt:lpstr>
      <vt:lpstr>ActiveGraph</vt:lpstr>
      <vt:lpstr>2022 Second Quarter Outlook</vt:lpstr>
      <vt:lpstr>Themes in 2022</vt:lpstr>
      <vt:lpstr>Volatility</vt:lpstr>
      <vt:lpstr>Inflation</vt:lpstr>
      <vt:lpstr>Strong Labor Demand</vt:lpstr>
      <vt:lpstr>Valuations</vt:lpstr>
      <vt:lpstr>Short-Term Yields</vt:lpstr>
      <vt:lpstr>PowerPoint Presentation</vt:lpstr>
      <vt:lpstr>High Yield Bonds</vt:lpstr>
      <vt:lpstr>PowerPoint Presentation</vt:lpstr>
      <vt:lpstr>Disclosures</vt:lpstr>
      <vt:lpstr>Disclosures</vt:lpstr>
      <vt:lpstr>Glossary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Fourth Quarter Outlook</dc:title>
  <dc:creator>Brian Klimke</dc:creator>
  <cp:lastModifiedBy>EJ Vicente</cp:lastModifiedBy>
  <cp:revision>46</cp:revision>
  <dcterms:created xsi:type="dcterms:W3CDTF">2021-09-22T15:09:11Z</dcterms:created>
  <dcterms:modified xsi:type="dcterms:W3CDTF">2022-03-17T19:47:14Z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0x01010062F7854124A17D4390FCD4FE5798724E</vt:lpwstr>
  </property>
</Properties>
</file>